
<file path=[Content_Types].xml><?xml version="1.0" encoding="utf-8"?>
<Types xmlns="http://schemas.openxmlformats.org/package/2006/content-types">
  <Default Extension="gif" ContentType="image/gif"/>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64" r:id="rId3"/>
    <p:sldId id="278" r:id="rId4"/>
    <p:sldId id="280" r:id="rId5"/>
    <p:sldId id="309" r:id="rId6"/>
    <p:sldId id="281" r:id="rId7"/>
    <p:sldId id="283" r:id="rId8"/>
    <p:sldId id="300" r:id="rId9"/>
    <p:sldId id="307" r:id="rId10"/>
    <p:sldId id="265" r:id="rId11"/>
    <p:sldId id="27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43" autoAdjust="0"/>
    <p:restoredTop sz="94691"/>
  </p:normalViewPr>
  <p:slideViewPr>
    <p:cSldViewPr snapToGrid="0" snapToObjects="1">
      <p:cViewPr varScale="1">
        <p:scale>
          <a:sx n="99" d="100"/>
          <a:sy n="99" d="100"/>
        </p:scale>
        <p:origin x="192" y="880"/>
      </p:cViewPr>
      <p:guideLst/>
    </p:cSldViewPr>
  </p:slideViewPr>
  <p:notesTextViewPr>
    <p:cViewPr>
      <p:scale>
        <a:sx n="1" d="1"/>
        <a:sy n="1" d="1"/>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652375-D4C1-5B4F-8467-1644C4A1A890}" type="datetimeFigureOut">
              <a:rPr lang="en-US" smtClean="0"/>
              <a:t>4/15/20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EBCBF1-3ACE-1347-A978-4410031C586A}" type="slidenum">
              <a:rPr lang="en-US" smtClean="0"/>
              <a:t>‹#›</a:t>
            </a:fld>
            <a:endParaRPr lang="en-US"/>
          </a:p>
        </p:txBody>
      </p:sp>
    </p:spTree>
    <p:extLst>
      <p:ext uri="{BB962C8B-B14F-4D97-AF65-F5344CB8AC3E}">
        <p14:creationId xmlns:p14="http://schemas.microsoft.com/office/powerpoint/2010/main" val="836049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EBCBF1-3ACE-1347-A978-4410031C586A}" type="slidenum">
              <a:rPr lang="en-US" smtClean="0"/>
              <a:t>3</a:t>
            </a:fld>
            <a:endParaRPr lang="en-US"/>
          </a:p>
        </p:txBody>
      </p:sp>
    </p:spTree>
    <p:extLst>
      <p:ext uri="{BB962C8B-B14F-4D97-AF65-F5344CB8AC3E}">
        <p14:creationId xmlns:p14="http://schemas.microsoft.com/office/powerpoint/2010/main" val="3429004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have a shared understanding of talent management in your organization?</a:t>
            </a:r>
          </a:p>
          <a:p>
            <a:r>
              <a:rPr lang="en-US" dirty="0"/>
              <a:t>What do people want from talent management? What must it deliver to help achieve business strategy?</a:t>
            </a:r>
          </a:p>
          <a:p>
            <a:r>
              <a:rPr lang="en-US" dirty="0"/>
              <a:t>How integrated is talent management in your organization? Do your recruitment, learning, promotion, career and reward practices link?</a:t>
            </a:r>
          </a:p>
          <a:p>
            <a:r>
              <a:rPr lang="en-US" dirty="0"/>
              <a:t>How effectively can people identify career pathways and how to move along these?</a:t>
            </a:r>
          </a:p>
          <a:p>
            <a:r>
              <a:rPr lang="en-US" dirty="0"/>
              <a:t>What role does your strategic leadership have in talent management?</a:t>
            </a:r>
          </a:p>
          <a:p>
            <a:r>
              <a:rPr lang="en-US" dirty="0"/>
              <a:t>How well do you know the people you employ? Their skills? Their potential? Their aspirations?`</a:t>
            </a:r>
          </a:p>
          <a:p>
            <a:r>
              <a:rPr lang="en-US" dirty="0"/>
              <a:t>Can you track their development?</a:t>
            </a:r>
          </a:p>
          <a:p>
            <a:endParaRPr lang="en-US" dirty="0"/>
          </a:p>
          <a:p>
            <a:r>
              <a:rPr lang="en-US" dirty="0"/>
              <a:t>Performance management</a:t>
            </a:r>
          </a:p>
          <a:p>
            <a:r>
              <a:rPr lang="en-US" dirty="0"/>
              <a:t>Do you understand..</a:t>
            </a:r>
          </a:p>
          <a:p>
            <a:r>
              <a:rPr lang="en-US" dirty="0"/>
              <a:t>How different attitudes play out in the organization?</a:t>
            </a:r>
          </a:p>
          <a:p>
            <a:r>
              <a:rPr lang="en-US" dirty="0"/>
              <a:t>The role of non-financial reward?</a:t>
            </a:r>
          </a:p>
          <a:p>
            <a:r>
              <a:rPr lang="en-US" dirty="0"/>
              <a:t>The trends and pressures for change?</a:t>
            </a:r>
          </a:p>
          <a:p>
            <a:r>
              <a:rPr lang="en-US" dirty="0"/>
              <a:t>Especially changing structures?</a:t>
            </a:r>
          </a:p>
          <a:p>
            <a:endParaRPr lang="en-US" dirty="0"/>
          </a:p>
          <a:p>
            <a:r>
              <a:rPr lang="en-US" dirty="0"/>
              <a:t>Performance management infrastructure</a:t>
            </a:r>
          </a:p>
          <a:p>
            <a:endParaRPr lang="en-US" dirty="0"/>
          </a:p>
          <a:p>
            <a:endParaRPr lang="en-US" dirty="0"/>
          </a:p>
        </p:txBody>
      </p:sp>
      <p:sp>
        <p:nvSpPr>
          <p:cNvPr id="4" name="Slide Number Placeholder 3"/>
          <p:cNvSpPr>
            <a:spLocks noGrp="1"/>
          </p:cNvSpPr>
          <p:nvPr>
            <p:ph type="sldNum" sz="quarter" idx="5"/>
          </p:nvPr>
        </p:nvSpPr>
        <p:spPr/>
        <p:txBody>
          <a:bodyPr/>
          <a:lstStyle/>
          <a:p>
            <a:fld id="{55EBCBF1-3ACE-1347-A978-4410031C586A}" type="slidenum">
              <a:rPr lang="en-US" smtClean="0"/>
              <a:t>4</a:t>
            </a:fld>
            <a:endParaRPr lang="en-US"/>
          </a:p>
        </p:txBody>
      </p:sp>
    </p:spTree>
    <p:extLst>
      <p:ext uri="{BB962C8B-B14F-4D97-AF65-F5344CB8AC3E}">
        <p14:creationId xmlns:p14="http://schemas.microsoft.com/office/powerpoint/2010/main" val="1850464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EBCBF1-3ACE-1347-A978-4410031C586A}" type="slidenum">
              <a:rPr lang="en-US" smtClean="0"/>
              <a:t>6</a:t>
            </a:fld>
            <a:endParaRPr lang="en-US"/>
          </a:p>
        </p:txBody>
      </p:sp>
    </p:spTree>
    <p:extLst>
      <p:ext uri="{BB962C8B-B14F-4D97-AF65-F5344CB8AC3E}">
        <p14:creationId xmlns:p14="http://schemas.microsoft.com/office/powerpoint/2010/main" val="1390170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EBCBF1-3ACE-1347-A978-4410031C586A}" type="slidenum">
              <a:rPr lang="en-US" smtClean="0"/>
              <a:t>7</a:t>
            </a:fld>
            <a:endParaRPr lang="en-US"/>
          </a:p>
        </p:txBody>
      </p:sp>
    </p:spTree>
    <p:extLst>
      <p:ext uri="{BB962C8B-B14F-4D97-AF65-F5344CB8AC3E}">
        <p14:creationId xmlns:p14="http://schemas.microsoft.com/office/powerpoint/2010/main" val="3731464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63C205D-75DE-AC40-8C84-4D4E2277E09B}"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214448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3C205D-75DE-AC40-8C84-4D4E2277E09B}"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764026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3C205D-75DE-AC40-8C84-4D4E2277E09B}"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196828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3C205D-75DE-AC40-8C84-4D4E2277E09B}" type="datetimeFigureOut">
              <a:rPr lang="en-US" smtClean="0"/>
              <a:t>4/15/20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761215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3C205D-75DE-AC40-8C84-4D4E2277E09B}" type="datetimeFigureOut">
              <a:rPr lang="en-US" smtClean="0"/>
              <a:t>4/15/20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980474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3C205D-75DE-AC40-8C84-4D4E2277E09B}" type="datetimeFigureOut">
              <a:rPr lang="en-US" smtClean="0"/>
              <a:t>4/15/20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979926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3C205D-75DE-AC40-8C84-4D4E2277E09B}" type="datetimeFigureOut">
              <a:rPr lang="en-US" smtClean="0"/>
              <a:t>4/15/20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37345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3C205D-75DE-AC40-8C84-4D4E2277E09B}" type="datetimeFigureOut">
              <a:rPr lang="en-US" smtClean="0"/>
              <a:t>4/15/20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402144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3C205D-75DE-AC40-8C84-4D4E2277E09B}" type="datetimeFigureOut">
              <a:rPr lang="en-US" smtClean="0"/>
              <a:t>4/15/20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717003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3C205D-75DE-AC40-8C84-4D4E2277E09B}"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139551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3C205D-75DE-AC40-8C84-4D4E2277E09B}"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185367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3C205D-75DE-AC40-8C84-4D4E2277E09B}" type="datetimeFigureOut">
              <a:rPr lang="en-US" smtClean="0"/>
              <a:t>4/15/20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E8A86A-BA71-0144-B1C1-7EB546D6AB03}" type="slidenum">
              <a:rPr lang="en-US" smtClean="0"/>
              <a:t>‹#›</a:t>
            </a:fld>
            <a:endParaRPr lang="en-US"/>
          </a:p>
        </p:txBody>
      </p:sp>
    </p:spTree>
    <p:extLst>
      <p:ext uri="{BB962C8B-B14F-4D97-AF65-F5344CB8AC3E}">
        <p14:creationId xmlns:p14="http://schemas.microsoft.com/office/powerpoint/2010/main" val="1572389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hyperlink" Target="mailto:janice@thescalagroup.co.uk?subject=New%20World%20Talent%20Online%20Learning" TargetMode="External"/><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2.png"/><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4.m4a"/><Relationship Id="rId7" Type="http://schemas.openxmlformats.org/officeDocument/2006/relationships/image" Target="../media/image4.png"/><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hyperlink" Target="http://www.slideshare.net/shijokingo/come-fare-un-action-plan" TargetMode="External"/><Relationship Id="rId3" Type="http://schemas.openxmlformats.org/officeDocument/2006/relationships/audio" Target="../media/media6.m4a"/><Relationship Id="rId7" Type="http://schemas.openxmlformats.org/officeDocument/2006/relationships/image" Target="../media/image5.jpg"/><Relationship Id="rId2" Type="http://schemas.microsoft.com/office/2007/relationships/media" Target="../media/media6.m4a"/><Relationship Id="rId1" Type="http://schemas.openxmlformats.org/officeDocument/2006/relationships/tags" Target="../tags/tag6.xml"/><Relationship Id="rId6" Type="http://schemas.openxmlformats.org/officeDocument/2006/relationships/image" Target="../media/image1.png"/><Relationship Id="rId5" Type="http://schemas.openxmlformats.org/officeDocument/2006/relationships/notesSlide" Target="../notesSlides/notesSlide3.xml"/><Relationship Id="rId10" Type="http://schemas.openxmlformats.org/officeDocument/2006/relationships/image" Target="../media/image2.png"/><Relationship Id="rId4" Type="http://schemas.openxmlformats.org/officeDocument/2006/relationships/slideLayout" Target="../slideLayouts/slideLayout2.xml"/><Relationship Id="rId9" Type="http://schemas.openxmlformats.org/officeDocument/2006/relationships/hyperlink" Target="https://creativecommons.org/licenses/by-nc/3.0/"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7.m4a"/><Relationship Id="rId7" Type="http://schemas.openxmlformats.org/officeDocument/2006/relationships/image" Target="../media/image6.png"/><Relationship Id="rId2" Type="http://schemas.microsoft.com/office/2007/relationships/media" Target="../media/media7.m4a"/><Relationship Id="rId1" Type="http://schemas.openxmlformats.org/officeDocument/2006/relationships/tags" Target="../tags/tag7.xml"/><Relationship Id="rId6" Type="http://schemas.openxmlformats.org/officeDocument/2006/relationships/image" Target="../media/image1.png"/><Relationship Id="rId5" Type="http://schemas.openxmlformats.org/officeDocument/2006/relationships/notesSlide" Target="../notesSlides/notesSlide4.xml"/><Relationship Id="rId10" Type="http://schemas.openxmlformats.org/officeDocument/2006/relationships/image" Target="../media/image2.png"/><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8.m4a"/><Relationship Id="rId7" Type="http://schemas.openxmlformats.org/officeDocument/2006/relationships/image" Target="../media/image10.png"/><Relationship Id="rId2" Type="http://schemas.microsoft.com/office/2007/relationships/media" Target="../media/media8.m4a"/><Relationship Id="rId1" Type="http://schemas.openxmlformats.org/officeDocument/2006/relationships/tags" Target="../tags/tag8.xml"/><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7" Type="http://schemas.openxmlformats.org/officeDocument/2006/relationships/image" Target="../media/image2.png"/><Relationship Id="rId2" Type="http://schemas.microsoft.com/office/2007/relationships/media" Target="../media/media9.m4a"/><Relationship Id="rId1" Type="http://schemas.openxmlformats.org/officeDocument/2006/relationships/tags" Target="../tags/tag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audio" Target="../media/media10.m4a"/><Relationship Id="rId7" Type="http://schemas.openxmlformats.org/officeDocument/2006/relationships/image" Target="../media/image1.png"/><Relationship Id="rId2" Type="http://schemas.microsoft.com/office/2007/relationships/media" Target="../media/media10.m4a"/><Relationship Id="rId1" Type="http://schemas.openxmlformats.org/officeDocument/2006/relationships/tags" Target="../tags/tag10.xml"/><Relationship Id="rId6" Type="http://schemas.openxmlformats.org/officeDocument/2006/relationships/hyperlink" Target="http://eaphumanresources.wikispaces.com/HR+Development+Practices" TargetMode="External"/><Relationship Id="rId5" Type="http://schemas.openxmlformats.org/officeDocument/2006/relationships/image" Target="../media/image14.gif"/><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2.png"/><Relationship Id="rId2" Type="http://schemas.microsoft.com/office/2007/relationships/media" Target="../media/media11.m4a"/><Relationship Id="rId1" Type="http://schemas.openxmlformats.org/officeDocument/2006/relationships/tags" Target="../tags/tag11.xml"/><Relationship Id="rId6" Type="http://schemas.openxmlformats.org/officeDocument/2006/relationships/hyperlink" Target="mailto:janice@thescalagroup.co.uk" TargetMode="External"/><Relationship Id="rId5" Type="http://schemas.openxmlformats.org/officeDocument/2006/relationships/image" Target="../media/image1.png"/><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309198" y="553680"/>
            <a:ext cx="7009396" cy="3385342"/>
          </a:xfrm>
          <a:prstGeom prst="rect">
            <a:avLst/>
          </a:prstGeom>
        </p:spPr>
      </p:pic>
      <p:sp>
        <p:nvSpPr>
          <p:cNvPr id="2" name="TextBox 1"/>
          <p:cNvSpPr txBox="1"/>
          <p:nvPr/>
        </p:nvSpPr>
        <p:spPr>
          <a:xfrm>
            <a:off x="1463040" y="4344707"/>
            <a:ext cx="9308592" cy="2123658"/>
          </a:xfrm>
          <a:prstGeom prst="rect">
            <a:avLst/>
          </a:prstGeom>
          <a:noFill/>
        </p:spPr>
        <p:txBody>
          <a:bodyPr wrap="square" rtlCol="0">
            <a:spAutoFit/>
          </a:bodyPr>
          <a:lstStyle/>
          <a:p>
            <a:pPr algn="ctr"/>
            <a:r>
              <a:rPr lang="en-US" sz="4400" b="1" dirty="0">
                <a:solidFill>
                  <a:schemeClr val="accent2">
                    <a:lumMod val="75000"/>
                  </a:schemeClr>
                </a:solidFill>
              </a:rPr>
              <a:t>NEW WORLD TALENT</a:t>
            </a:r>
          </a:p>
          <a:p>
            <a:pPr algn="ctr"/>
            <a:r>
              <a:rPr lang="en-US" sz="4400" b="1" dirty="0">
                <a:solidFill>
                  <a:schemeClr val="accent2"/>
                </a:solidFill>
              </a:rPr>
              <a:t>Develop your coaching skills</a:t>
            </a:r>
            <a:endParaRPr lang="en-US" sz="4400" dirty="0">
              <a:solidFill>
                <a:schemeClr val="accent2"/>
              </a:solidFill>
            </a:endParaRPr>
          </a:p>
          <a:p>
            <a:pPr algn="ctr"/>
            <a:endParaRPr lang="en-US" sz="4400" b="1" dirty="0">
              <a:solidFill>
                <a:schemeClr val="accent2">
                  <a:lumMod val="75000"/>
                </a:schemeClr>
              </a:solidFill>
            </a:endParaRPr>
          </a:p>
        </p:txBody>
      </p:sp>
      <p:sp>
        <p:nvSpPr>
          <p:cNvPr id="7" name="TextBox 6"/>
          <p:cNvSpPr txBox="1"/>
          <p:nvPr/>
        </p:nvSpPr>
        <p:spPr>
          <a:xfrm>
            <a:off x="4309871" y="6308424"/>
            <a:ext cx="3934691" cy="369332"/>
          </a:xfrm>
          <a:prstGeom prst="rect">
            <a:avLst/>
          </a:prstGeom>
          <a:noFill/>
        </p:spPr>
        <p:txBody>
          <a:bodyPr wrap="square" rtlCol="0">
            <a:spAutoFit/>
          </a:bodyPr>
          <a:lstStyle/>
          <a:p>
            <a:r>
              <a:rPr lang="en-US" dirty="0"/>
              <a:t>Contact: </a:t>
            </a:r>
            <a:r>
              <a:rPr lang="en-US" dirty="0" err="1">
                <a:hlinkClick r:id="rId6"/>
              </a:rPr>
              <a:t>janice@thescalagroup.co.uk</a:t>
            </a:r>
            <a:endParaRPr lang="en-US" dirty="0"/>
          </a:p>
        </p:txBody>
      </p:sp>
      <p:pic>
        <p:nvPicPr>
          <p:cNvPr id="9" name="Recorded Sound" descr="Recorded Sound">
            <a:hlinkClick r:id="" action="ppaction://media"/>
            <a:extLst>
              <a:ext uri="{FF2B5EF4-FFF2-40B4-BE49-F238E27FC236}">
                <a16:creationId xmlns:a16="http://schemas.microsoft.com/office/drawing/2014/main" id="{A6EE15D2-45DB-8A49-82B5-2B33CC60D0D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707495" y="5447328"/>
            <a:ext cx="812800" cy="812800"/>
          </a:xfrm>
          <a:prstGeom prst="rect">
            <a:avLst/>
          </a:prstGeom>
        </p:spPr>
      </p:pic>
    </p:spTree>
    <p:custDataLst>
      <p:tags r:id="rId1"/>
    </p:custDataLst>
    <p:extLst>
      <p:ext uri="{BB962C8B-B14F-4D97-AF65-F5344CB8AC3E}">
        <p14:creationId xmlns:p14="http://schemas.microsoft.com/office/powerpoint/2010/main" val="3075335248"/>
      </p:ext>
    </p:extLst>
  </p:cSld>
  <p:clrMapOvr>
    <a:masterClrMapping/>
  </p:clrMapOvr>
  <mc:AlternateContent xmlns:mc="http://schemas.openxmlformats.org/markup-compatibility/2006">
    <mc:Choice xmlns:p14="http://schemas.microsoft.com/office/powerpoint/2010/main" Requires="p14">
      <p:transition spd="slow" p14:dur="2000" advTm="18477"/>
    </mc:Choice>
    <mc:Fallback>
      <p:transition spd="slow" advTm="184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8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extLst>
    <p:ext uri="{E180D4A7-C9FB-4DFB-919C-405C955672EB}">
      <p14:showEvtLst xmlns:p14="http://schemas.microsoft.com/office/powerpoint/2010/main">
        <p14:playEvt time="1515" objId="9"/>
        <p14:stopEvt time="18477" objId="9"/>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6" descr="ircles-figure.png">
            <a:extLst>
              <a:ext uri="{FF2B5EF4-FFF2-40B4-BE49-F238E27FC236}">
                <a16:creationId xmlns:a16="http://schemas.microsoft.com/office/drawing/2014/main" id="{0EF5CA73-7E82-4266-B74A-652EF104E8D8}"/>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p:blipFill>
        <p:spPr bwMode="auto">
          <a:xfrm>
            <a:off x="6211636" y="758884"/>
            <a:ext cx="4770592" cy="2304062"/>
          </a:xfrm>
          <a:prstGeom prst="rect">
            <a:avLst/>
          </a:prstGeom>
          <a:noFill/>
          <a:effectLst/>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6568E-359B-4345-87D5-FA4EE64191BB}"/>
              </a:ext>
            </a:extLst>
          </p:cNvPr>
          <p:cNvSpPr>
            <a:spLocks noGrp="1"/>
          </p:cNvSpPr>
          <p:nvPr>
            <p:ph type="title"/>
          </p:nvPr>
        </p:nvSpPr>
        <p:spPr>
          <a:xfrm>
            <a:off x="648929" y="629266"/>
            <a:ext cx="3505495" cy="1622321"/>
          </a:xfrm>
        </p:spPr>
        <p:txBody>
          <a:bodyPr>
            <a:normAutofit fontScale="90000"/>
          </a:bodyPr>
          <a:lstStyle/>
          <a:p>
            <a:r>
              <a:rPr lang="en-US" sz="4100" b="1" dirty="0">
                <a:solidFill>
                  <a:schemeClr val="accent2">
                    <a:lumMod val="75000"/>
                  </a:schemeClr>
                </a:solidFill>
                <a:latin typeface="+mn-lt"/>
              </a:rPr>
              <a:t>Develop your coaching skills online</a:t>
            </a:r>
            <a:endParaRPr lang="en-GB" sz="4100" b="1" dirty="0">
              <a:solidFill>
                <a:schemeClr val="accent2">
                  <a:lumMod val="75000"/>
                </a:schemeClr>
              </a:solidFill>
              <a:latin typeface="+mn-lt"/>
            </a:endParaRPr>
          </a:p>
        </p:txBody>
      </p:sp>
      <p:sp>
        <p:nvSpPr>
          <p:cNvPr id="7" name="Content Placeholder 6">
            <a:extLst>
              <a:ext uri="{FF2B5EF4-FFF2-40B4-BE49-F238E27FC236}">
                <a16:creationId xmlns:a16="http://schemas.microsoft.com/office/drawing/2014/main" id="{AD26AFB0-82D4-4690-BFE2-C18826A782F6}"/>
              </a:ext>
            </a:extLst>
          </p:cNvPr>
          <p:cNvSpPr txBox="1">
            <a:spLocks noGrp="1"/>
          </p:cNvSpPr>
          <p:nvPr>
            <p:ph idx="1"/>
          </p:nvPr>
        </p:nvSpPr>
        <p:spPr>
          <a:xfrm>
            <a:off x="648929" y="2443315"/>
            <a:ext cx="3505494" cy="3785419"/>
          </a:xfrm>
          <a:prstGeom prst="rect">
            <a:avLst/>
          </a:prstGeom>
        </p:spPr>
        <p:txBody>
          <a:bodyPr rtlCol="0">
            <a:normAutofit/>
          </a:bodyPr>
          <a:lstStyle/>
          <a:p>
            <a:pPr marL="0" indent="0" algn="just">
              <a:buNone/>
            </a:pPr>
            <a:r>
              <a:rPr lang="en-US" sz="2000" b="1" dirty="0"/>
              <a:t>This is a practical, interactive course for managers wishing to develop their coaching style of leadership</a:t>
            </a:r>
          </a:p>
          <a:p>
            <a:pPr marL="0" indent="0" algn="just">
              <a:buNone/>
            </a:pPr>
            <a:r>
              <a:rPr lang="en-US" sz="2000" dirty="0"/>
              <a:t>It is ideal for: </a:t>
            </a:r>
          </a:p>
          <a:p>
            <a:pPr marL="342900" indent="-342900" algn="just">
              <a:buFont typeface="Arial" panose="020B0604020202020204" pitchFamily="34" charset="0"/>
              <a:buChar char="•"/>
            </a:pPr>
            <a:r>
              <a:rPr lang="en-US" sz="2000" dirty="0"/>
              <a:t>People who wish to self-manage their skills development </a:t>
            </a:r>
          </a:p>
          <a:p>
            <a:pPr marL="342900" indent="-342900" algn="just">
              <a:buFont typeface="Arial" panose="020B0604020202020204" pitchFamily="34" charset="0"/>
              <a:buChar char="•"/>
            </a:pPr>
            <a:r>
              <a:rPr lang="en-US" sz="2000" dirty="0"/>
              <a:t>Team coaching</a:t>
            </a:r>
          </a:p>
          <a:p>
            <a:pPr marL="342900" indent="-342900" algn="just">
              <a:buFont typeface="Arial" panose="020B0604020202020204" pitchFamily="34" charset="0"/>
              <a:buChar char="•"/>
            </a:pPr>
            <a:r>
              <a:rPr lang="en-US" sz="2000" dirty="0"/>
              <a:t>Internal mentoring</a:t>
            </a:r>
          </a:p>
          <a:p>
            <a:pPr marL="0" indent="0">
              <a:buNone/>
            </a:pPr>
            <a:endParaRPr lang="en-US" sz="2000" b="1" dirty="0"/>
          </a:p>
          <a:p>
            <a:pPr marL="0" indent="0">
              <a:buNone/>
            </a:pPr>
            <a:endParaRPr lang="en-US" sz="2000" b="1" dirty="0"/>
          </a:p>
          <a:p>
            <a:endParaRPr lang="en-US" sz="2000" dirty="0"/>
          </a:p>
        </p:txBody>
      </p:sp>
      <p:sp>
        <p:nvSpPr>
          <p:cNvPr id="2" name="Rectangle 1">
            <a:extLst>
              <a:ext uri="{FF2B5EF4-FFF2-40B4-BE49-F238E27FC236}">
                <a16:creationId xmlns:a16="http://schemas.microsoft.com/office/drawing/2014/main" id="{7058B908-F4C5-4873-B373-8CFE39937E0D}"/>
              </a:ext>
            </a:extLst>
          </p:cNvPr>
          <p:cNvSpPr/>
          <p:nvPr/>
        </p:nvSpPr>
        <p:spPr>
          <a:xfrm>
            <a:off x="5328892" y="2903781"/>
            <a:ext cx="6096000" cy="4370427"/>
          </a:xfrm>
          <a:prstGeom prst="rect">
            <a:avLst/>
          </a:prstGeom>
        </p:spPr>
        <p:txBody>
          <a:bodyPr>
            <a:spAutoFit/>
          </a:bodyPr>
          <a:lstStyle/>
          <a:p>
            <a:pPr algn="just"/>
            <a:r>
              <a:rPr lang="en-GB" sz="2000" b="1" dirty="0"/>
              <a:t>A mastery of coaching skills is one of the most valuable tools in the manager’s toolkit</a:t>
            </a:r>
          </a:p>
          <a:p>
            <a:pPr algn="just"/>
            <a:endParaRPr lang="en-US" sz="2000" b="1" dirty="0"/>
          </a:p>
          <a:p>
            <a:pPr algn="just"/>
            <a:r>
              <a:rPr lang="en-US" sz="2000" dirty="0"/>
              <a:t>This course includes:</a:t>
            </a:r>
          </a:p>
          <a:p>
            <a:pPr algn="just"/>
            <a:endParaRPr lang="en-US" sz="2000" dirty="0"/>
          </a:p>
          <a:p>
            <a:pPr marL="342900" indent="-342900" algn="just">
              <a:buFont typeface="Arial" panose="020B0604020202020204" pitchFamily="34" charset="0"/>
              <a:buChar char="•"/>
            </a:pPr>
            <a:r>
              <a:rPr lang="en-US" sz="2000" dirty="0"/>
              <a:t>exercises to help you understand and </a:t>
            </a:r>
            <a:r>
              <a:rPr lang="en-US" sz="2000" dirty="0" err="1"/>
              <a:t>practise</a:t>
            </a:r>
            <a:r>
              <a:rPr lang="en-US" sz="2000" dirty="0"/>
              <a:t> the repertoire of skills that will help you get the best out of your people</a:t>
            </a:r>
          </a:p>
          <a:p>
            <a:pPr marL="342900" indent="-342900" algn="just">
              <a:buFont typeface="Arial" panose="020B0604020202020204" pitchFamily="34" charset="0"/>
              <a:buChar char="•"/>
            </a:pPr>
            <a:r>
              <a:rPr lang="en-US" sz="2000" dirty="0"/>
              <a:t>Guidance on managing a range of people management situations including managing remote and virtual teams and leading others in times of crisis.</a:t>
            </a:r>
          </a:p>
          <a:p>
            <a:pPr algn="just"/>
            <a:endParaRPr lang="en-US" sz="2000" dirty="0"/>
          </a:p>
          <a:p>
            <a:pPr algn="just"/>
            <a:endParaRPr lang="en-US" sz="2000" dirty="0"/>
          </a:p>
          <a:p>
            <a:pPr marL="285750" indent="-285750" algn="just">
              <a:buFont typeface="Arial" panose="020B0604020202020204" pitchFamily="34" charset="0"/>
              <a:buChar char="•"/>
            </a:pPr>
            <a:endParaRPr lang="en-US" dirty="0"/>
          </a:p>
        </p:txBody>
      </p:sp>
      <p:pic>
        <p:nvPicPr>
          <p:cNvPr id="8" name="Recorded Sound" descr="Recorded Sound">
            <a:hlinkClick r:id="" action="ppaction://media"/>
            <a:extLst>
              <a:ext uri="{FF2B5EF4-FFF2-40B4-BE49-F238E27FC236}">
                <a16:creationId xmlns:a16="http://schemas.microsoft.com/office/drawing/2014/main" id="{1D5C8557-2223-B247-B21D-99475E628D5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136671" y="6009783"/>
            <a:ext cx="812800" cy="812800"/>
          </a:xfrm>
          <a:prstGeom prst="rect">
            <a:avLst/>
          </a:prstGeom>
        </p:spPr>
      </p:pic>
    </p:spTree>
    <p:custDataLst>
      <p:tags r:id="rId1"/>
    </p:custDataLst>
    <p:extLst>
      <p:ext uri="{BB962C8B-B14F-4D97-AF65-F5344CB8AC3E}">
        <p14:creationId xmlns:p14="http://schemas.microsoft.com/office/powerpoint/2010/main" val="1593169174"/>
      </p:ext>
    </p:extLst>
  </p:cSld>
  <p:clrMapOvr>
    <a:masterClrMapping/>
  </p:clrMapOvr>
  <mc:AlternateContent xmlns:mc="http://schemas.openxmlformats.org/markup-compatibility/2006">
    <mc:Choice xmlns:p14="http://schemas.microsoft.com/office/powerpoint/2010/main" Requires="p14">
      <p:transition spd="slow" p14:dur="2000" advTm="32571"/>
    </mc:Choice>
    <mc:Fallback>
      <p:transition spd="slow" advTm="325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27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extLst>
    <p:ext uri="{E180D4A7-C9FB-4DFB-919C-405C955672EB}">
      <p14:showEvtLst xmlns:p14="http://schemas.microsoft.com/office/powerpoint/2010/main">
        <p14:playEvt time="355" objId="8"/>
        <p14:stopEvt time="32571" objId="8"/>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35622" y="394926"/>
            <a:ext cx="8518645" cy="1446550"/>
          </a:xfrm>
          <a:prstGeom prst="rect">
            <a:avLst/>
          </a:prstGeom>
        </p:spPr>
        <p:txBody>
          <a:bodyPr wrap="square">
            <a:spAutoFit/>
          </a:bodyPr>
          <a:lstStyle/>
          <a:p>
            <a:r>
              <a:rPr lang="en-US" sz="4400" b="1" dirty="0">
                <a:solidFill>
                  <a:schemeClr val="accent2">
                    <a:lumMod val="75000"/>
                  </a:schemeClr>
                </a:solidFill>
                <a:latin typeface="LatoWeb" charset="0"/>
              </a:rPr>
              <a:t>What is in New World Talent coaching skills?</a:t>
            </a:r>
            <a:r>
              <a:rPr lang="en-US" sz="4400" dirty="0">
                <a:solidFill>
                  <a:schemeClr val="accent2">
                    <a:lumMod val="75000"/>
                  </a:schemeClr>
                </a:solidFill>
                <a:latin typeface="LatoWeb" charset="0"/>
              </a:rPr>
              <a:t> </a:t>
            </a:r>
            <a:endParaRPr lang="en-US" sz="4400" b="0" i="0" dirty="0">
              <a:solidFill>
                <a:schemeClr val="accent2">
                  <a:lumMod val="75000"/>
                </a:schemeClr>
              </a:solidFill>
              <a:effectLst/>
              <a:latin typeface="LatoWeb" charset="0"/>
            </a:endParaRPr>
          </a:p>
        </p:txBody>
      </p:sp>
      <p:pic>
        <p:nvPicPr>
          <p:cNvPr id="1030" name="Picture 6" descr="ircles-figure.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40333" y="394926"/>
            <a:ext cx="3076575" cy="1485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5011" y="1880826"/>
            <a:ext cx="10378413" cy="4616648"/>
          </a:xfrm>
          <a:prstGeom prst="rect">
            <a:avLst/>
          </a:prstGeom>
          <a:noFill/>
        </p:spPr>
        <p:txBody>
          <a:bodyPr wrap="square" rtlCol="0">
            <a:spAutoFit/>
          </a:bodyPr>
          <a:lstStyle/>
          <a:p>
            <a:pPr marL="342900" indent="-342900" algn="just">
              <a:buFont typeface="Arial" panose="020B0604020202020204" pitchFamily="34" charset="0"/>
              <a:buChar char="•"/>
            </a:pPr>
            <a:r>
              <a:rPr lang="en-US" sz="2000" b="1" dirty="0"/>
              <a:t>Practical activities </a:t>
            </a:r>
            <a:r>
              <a:rPr lang="en-US" sz="2000" dirty="0"/>
              <a:t>to help you develop your coaching style of leadership </a:t>
            </a:r>
          </a:p>
          <a:p>
            <a:pPr marL="1200150" lvl="2" indent="-285750">
              <a:buFont typeface="Arial" panose="020B0604020202020204" pitchFamily="34" charset="0"/>
              <a:buChar char="•"/>
            </a:pPr>
            <a:r>
              <a:rPr lang="en-GB" dirty="0"/>
              <a:t>effective listening skills</a:t>
            </a:r>
            <a:endParaRPr lang="en-GB" sz="2800" dirty="0"/>
          </a:p>
          <a:p>
            <a:pPr marL="1200150" lvl="2" indent="-285750">
              <a:buFont typeface="Arial" panose="020B0604020202020204" pitchFamily="34" charset="0"/>
              <a:buChar char="•"/>
            </a:pPr>
            <a:r>
              <a:rPr lang="en-GB" dirty="0"/>
              <a:t>questioning instead of prescribing solutions</a:t>
            </a:r>
            <a:endParaRPr lang="en-GB" sz="2800" dirty="0"/>
          </a:p>
          <a:p>
            <a:pPr marL="1200150" lvl="2" indent="-285750">
              <a:buFont typeface="Arial" panose="020B0604020202020204" pitchFamily="34" charset="0"/>
              <a:buChar char="•"/>
            </a:pPr>
            <a:r>
              <a:rPr lang="en-GB" dirty="0"/>
              <a:t>assisting with setting goals</a:t>
            </a:r>
            <a:endParaRPr lang="en-GB" sz="2800" dirty="0"/>
          </a:p>
          <a:p>
            <a:pPr marL="1200150" lvl="2" indent="-285750">
              <a:buFont typeface="Arial" panose="020B0604020202020204" pitchFamily="34" charset="0"/>
              <a:buChar char="•"/>
            </a:pPr>
            <a:r>
              <a:rPr lang="en-GB" dirty="0"/>
              <a:t>giving and receiving feedback</a:t>
            </a:r>
            <a:endParaRPr lang="en-GB" sz="2800" dirty="0"/>
          </a:p>
          <a:p>
            <a:pPr marL="1200150" lvl="2" indent="-285750">
              <a:buFont typeface="Arial" panose="020B0604020202020204" pitchFamily="34" charset="0"/>
              <a:buChar char="•"/>
            </a:pPr>
            <a:r>
              <a:rPr lang="en-GB" dirty="0"/>
              <a:t>supporting learning</a:t>
            </a:r>
            <a:endParaRPr lang="en-GB" sz="2800" dirty="0"/>
          </a:p>
          <a:p>
            <a:pPr marL="1200150" lvl="2" indent="-285750">
              <a:buFont typeface="Arial" panose="020B0604020202020204" pitchFamily="34" charset="0"/>
              <a:buChar char="•"/>
            </a:pPr>
            <a:r>
              <a:rPr lang="en-GB" dirty="0"/>
              <a:t>identifying and working with strengths</a:t>
            </a:r>
          </a:p>
          <a:p>
            <a:pPr marL="1200150" lvl="2" indent="-285750">
              <a:buFont typeface="Arial" panose="020B0604020202020204" pitchFamily="34" charset="0"/>
              <a:buChar char="•"/>
            </a:pPr>
            <a:endParaRPr lang="en-US" sz="2000" dirty="0"/>
          </a:p>
          <a:p>
            <a:pPr marL="285750" indent="-285750" algn="just">
              <a:buFont typeface="Arial" panose="020B0604020202020204" pitchFamily="34" charset="0"/>
              <a:buChar char="•"/>
            </a:pPr>
            <a:r>
              <a:rPr lang="en-US" sz="2000" b="1" dirty="0"/>
              <a:t>Guidance </a:t>
            </a:r>
            <a:r>
              <a:rPr lang="en-US" sz="2000" dirty="0"/>
              <a:t>on dealing with various performance issues</a:t>
            </a:r>
          </a:p>
          <a:p>
            <a:pPr marL="1200150" lvl="2" indent="-285750" algn="just">
              <a:buFont typeface="Arial" panose="020B0604020202020204" pitchFamily="34" charset="0"/>
              <a:buChar char="•"/>
            </a:pPr>
            <a:r>
              <a:rPr lang="en-US" dirty="0"/>
              <a:t>spontaneous coaching for improvement</a:t>
            </a:r>
          </a:p>
          <a:p>
            <a:pPr marL="1200150" lvl="2" indent="-285750" algn="just">
              <a:buFont typeface="Arial" panose="020B0604020202020204" pitchFamily="34" charset="0"/>
              <a:buChar char="•"/>
            </a:pPr>
            <a:r>
              <a:rPr lang="en-US" dirty="0"/>
              <a:t>dealing with poor performance</a:t>
            </a:r>
          </a:p>
          <a:p>
            <a:pPr marL="1200150" lvl="2" indent="-285750" algn="just">
              <a:buFont typeface="Arial" panose="020B0604020202020204" pitchFamily="34" charset="0"/>
              <a:buChar char="•"/>
            </a:pPr>
            <a:r>
              <a:rPr lang="en-US" dirty="0"/>
              <a:t>answering key questions: how am I doing? What is expected of me? What can I do next? How will I be supported to get there? How will I be rewarded?</a:t>
            </a:r>
          </a:p>
          <a:p>
            <a:pPr marL="1200150" lvl="2" indent="-285750" algn="just">
              <a:buFont typeface="Arial" panose="020B0604020202020204" pitchFamily="34" charset="0"/>
              <a:buChar char="•"/>
            </a:pPr>
            <a:r>
              <a:rPr lang="en-US" dirty="0"/>
              <a:t>people and motivation</a:t>
            </a:r>
          </a:p>
          <a:p>
            <a:pPr marL="1200150" lvl="2" indent="-285750" algn="just">
              <a:buFont typeface="Arial" panose="020B0604020202020204" pitchFamily="34" charset="0"/>
              <a:buChar char="•"/>
            </a:pPr>
            <a:r>
              <a:rPr lang="en-US" dirty="0"/>
              <a:t>how to deal with low trust and other problems</a:t>
            </a:r>
          </a:p>
          <a:p>
            <a:pPr marL="1200150" lvl="2" indent="-285750" algn="just">
              <a:buFont typeface="Arial" panose="020B0604020202020204" pitchFamily="34" charset="0"/>
              <a:buChar char="•"/>
            </a:pPr>
            <a:r>
              <a:rPr lang="en-US" dirty="0"/>
              <a:t>managing virtual and remote teams and crisis</a:t>
            </a:r>
          </a:p>
        </p:txBody>
      </p:sp>
      <p:pic>
        <p:nvPicPr>
          <p:cNvPr id="5" name="Recorded Sound" descr="Recorded Sound">
            <a:hlinkClick r:id="" action="ppaction://media"/>
            <a:extLst>
              <a:ext uri="{FF2B5EF4-FFF2-40B4-BE49-F238E27FC236}">
                <a16:creationId xmlns:a16="http://schemas.microsoft.com/office/drawing/2014/main" id="{37ADF0E4-3C1D-8B4C-A28F-7E8AAECEE4B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969938" y="5920347"/>
            <a:ext cx="812800" cy="812800"/>
          </a:xfrm>
          <a:prstGeom prst="rect">
            <a:avLst/>
          </a:prstGeom>
        </p:spPr>
      </p:pic>
    </p:spTree>
    <p:custDataLst>
      <p:tags r:id="rId1"/>
    </p:custDataLst>
    <p:extLst>
      <p:ext uri="{BB962C8B-B14F-4D97-AF65-F5344CB8AC3E}">
        <p14:creationId xmlns:p14="http://schemas.microsoft.com/office/powerpoint/2010/main" val="1086633965"/>
      </p:ext>
    </p:extLst>
  </p:cSld>
  <p:clrMapOvr>
    <a:masterClrMapping/>
  </p:clrMapOvr>
  <mc:AlternateContent xmlns:mc="http://schemas.openxmlformats.org/markup-compatibility/2006">
    <mc:Choice xmlns:p14="http://schemas.microsoft.com/office/powerpoint/2010/main" Requires="p14">
      <p:transition spd="slow" p14:dur="2000" advTm="18527"/>
    </mc:Choice>
    <mc:Fallback>
      <p:transition spd="slow" advTm="185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1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450" objId="5"/>
        <p14:stopEvt time="18527" objId="5"/>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B16ABE-34AA-FB40-9569-C2B70B1AA42F}"/>
              </a:ext>
            </a:extLst>
          </p:cNvPr>
          <p:cNvPicPr>
            <a:picLocks noChangeAspect="1"/>
          </p:cNvPicPr>
          <p:nvPr/>
        </p:nvPicPr>
        <p:blipFill rotWithShape="1">
          <a:blip r:embed="rId6" cstate="screen">
            <a:alphaModFix/>
            <a:extLst>
              <a:ext uri="{28A0092B-C50C-407E-A947-70E740481C1C}">
                <a14:useLocalDpi xmlns:a14="http://schemas.microsoft.com/office/drawing/2010/main"/>
              </a:ext>
            </a:extLst>
          </a:blip>
          <a:srcRect l="85" r="3" b="3"/>
          <a:stretch/>
        </p:blipFill>
        <p:spPr>
          <a:xfrm>
            <a:off x="7552046" y="1382970"/>
            <a:ext cx="4639954" cy="2914038"/>
          </a:xfrm>
          <a:prstGeom prst="rect">
            <a:avLst/>
          </a:prstGeom>
          <a:effectLst>
            <a:softEdge rad="533400"/>
          </a:effectLst>
        </p:spPr>
      </p:pic>
      <p:pic>
        <p:nvPicPr>
          <p:cNvPr id="7" name="Picture 6" descr="ircles-figure.png">
            <a:extLst>
              <a:ext uri="{FF2B5EF4-FFF2-40B4-BE49-F238E27FC236}">
                <a16:creationId xmlns:a16="http://schemas.microsoft.com/office/drawing/2014/main" id="{F11B7F1D-FB37-4D71-B3EE-1EA0224A82B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783450" y="3891078"/>
            <a:ext cx="4408550" cy="2966922"/>
          </a:xfrm>
          <a:prstGeom prst="rect">
            <a:avLst/>
          </a:prstGeom>
          <a:noFill/>
          <a:effectLst>
            <a:softEdge rad="5334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F7CCA4C-B4E7-4FB6-B772-FC82FDFC7778}"/>
              </a:ext>
            </a:extLst>
          </p:cNvPr>
          <p:cNvSpPr>
            <a:spLocks noGrp="1"/>
          </p:cNvSpPr>
          <p:nvPr>
            <p:ph type="title"/>
          </p:nvPr>
        </p:nvSpPr>
        <p:spPr>
          <a:xfrm>
            <a:off x="1415217" y="219484"/>
            <a:ext cx="9941559" cy="1311664"/>
          </a:xfrm>
        </p:spPr>
        <p:txBody>
          <a:bodyPr>
            <a:normAutofit/>
          </a:bodyPr>
          <a:lstStyle/>
          <a:p>
            <a:r>
              <a:rPr lang="en-US" sz="4000" b="1" dirty="0">
                <a:solidFill>
                  <a:schemeClr val="accent2">
                    <a:lumMod val="75000"/>
                  </a:schemeClr>
                </a:solidFill>
                <a:latin typeface="LatoWeb"/>
              </a:rPr>
              <a:t>Why is New World Talent different?</a:t>
            </a:r>
            <a:endParaRPr lang="en-GB" sz="4000" b="1" dirty="0">
              <a:solidFill>
                <a:schemeClr val="accent2">
                  <a:lumMod val="75000"/>
                </a:schemeClr>
              </a:solidFill>
              <a:latin typeface="LatoWeb"/>
            </a:endParaRPr>
          </a:p>
        </p:txBody>
      </p:sp>
      <p:sp>
        <p:nvSpPr>
          <p:cNvPr id="3" name="Content Placeholder 2">
            <a:extLst>
              <a:ext uri="{FF2B5EF4-FFF2-40B4-BE49-F238E27FC236}">
                <a16:creationId xmlns:a16="http://schemas.microsoft.com/office/drawing/2014/main" id="{EE45A6FB-D3A4-4A32-B679-D5D62854EA5D}"/>
              </a:ext>
            </a:extLst>
          </p:cNvPr>
          <p:cNvSpPr>
            <a:spLocks noGrp="1"/>
          </p:cNvSpPr>
          <p:nvPr>
            <p:ph idx="1"/>
          </p:nvPr>
        </p:nvSpPr>
        <p:spPr>
          <a:xfrm>
            <a:off x="650283" y="1679325"/>
            <a:ext cx="7133167" cy="5125791"/>
          </a:xfrm>
        </p:spPr>
        <p:txBody>
          <a:bodyPr anchor="ctr">
            <a:normAutofit fontScale="25000" lnSpcReduction="20000"/>
          </a:bodyPr>
          <a:lstStyle/>
          <a:p>
            <a:pPr>
              <a:lnSpc>
                <a:spcPct val="170000"/>
              </a:lnSpc>
            </a:pPr>
            <a:r>
              <a:rPr lang="en-US" sz="6400" b="1" dirty="0">
                <a:solidFill>
                  <a:srgbClr val="000000"/>
                </a:solidFill>
              </a:rPr>
              <a:t>It presents topics in many different ways, with options, and not just through video talks </a:t>
            </a:r>
            <a:r>
              <a:rPr lang="en-US" sz="6400" dirty="0">
                <a:solidFill>
                  <a:srgbClr val="000000"/>
                </a:solidFill>
              </a:rPr>
              <a:t>to create engaging learning that suits all learning styles</a:t>
            </a:r>
          </a:p>
          <a:p>
            <a:pPr>
              <a:lnSpc>
                <a:spcPct val="170000"/>
              </a:lnSpc>
            </a:pPr>
            <a:r>
              <a:rPr lang="en-US" sz="6400" dirty="0">
                <a:solidFill>
                  <a:srgbClr val="000000"/>
                </a:solidFill>
              </a:rPr>
              <a:t>Every topic and every idea is illustrated with </a:t>
            </a:r>
            <a:r>
              <a:rPr lang="en-US" sz="6400" b="1" dirty="0">
                <a:solidFill>
                  <a:srgbClr val="000000"/>
                </a:solidFill>
              </a:rPr>
              <a:t>real-life examples and scenarios</a:t>
            </a:r>
          </a:p>
          <a:p>
            <a:pPr>
              <a:lnSpc>
                <a:spcPct val="170000"/>
              </a:lnSpc>
            </a:pPr>
            <a:r>
              <a:rPr lang="en-US" sz="6400" dirty="0">
                <a:solidFill>
                  <a:srgbClr val="000000"/>
                </a:solidFill>
              </a:rPr>
              <a:t>A variety of activities help you understand the skills, </a:t>
            </a:r>
            <a:r>
              <a:rPr lang="en-US" sz="6400" dirty="0" err="1">
                <a:solidFill>
                  <a:srgbClr val="000000"/>
                </a:solidFill>
              </a:rPr>
              <a:t>practise</a:t>
            </a:r>
            <a:r>
              <a:rPr lang="en-US" sz="6400" dirty="0">
                <a:solidFill>
                  <a:srgbClr val="000000"/>
                </a:solidFill>
              </a:rPr>
              <a:t> them, and become more self-aware</a:t>
            </a:r>
          </a:p>
          <a:p>
            <a:pPr>
              <a:lnSpc>
                <a:spcPct val="170000"/>
              </a:lnSpc>
            </a:pPr>
            <a:r>
              <a:rPr lang="en-US" sz="6400" dirty="0">
                <a:solidFill>
                  <a:srgbClr val="000000"/>
                </a:solidFill>
              </a:rPr>
              <a:t>Guided checklists and templates help you manage a range of people management situations including managing at times of crisis </a:t>
            </a:r>
          </a:p>
          <a:p>
            <a:pPr>
              <a:lnSpc>
                <a:spcPct val="170000"/>
              </a:lnSpc>
            </a:pPr>
            <a:r>
              <a:rPr lang="en-US" sz="6400" b="1" dirty="0">
                <a:solidFill>
                  <a:srgbClr val="000000"/>
                </a:solidFill>
              </a:rPr>
              <a:t>Flexible, just-in-time, in your own time learning </a:t>
            </a:r>
          </a:p>
          <a:p>
            <a:pPr>
              <a:lnSpc>
                <a:spcPct val="170000"/>
              </a:lnSpc>
            </a:pPr>
            <a:r>
              <a:rPr lang="en-US" sz="6400" dirty="0">
                <a:solidFill>
                  <a:srgbClr val="000000"/>
                </a:solidFill>
              </a:rPr>
              <a:t>An ePortfolio means you can take notes, and develop your organization's action plan whilst engaging with the resources</a:t>
            </a:r>
          </a:p>
          <a:p>
            <a:pPr>
              <a:lnSpc>
                <a:spcPct val="170000"/>
              </a:lnSpc>
            </a:pPr>
            <a:r>
              <a:rPr lang="en-US" sz="6400" dirty="0">
                <a:solidFill>
                  <a:srgbClr val="000000"/>
                </a:solidFill>
              </a:rPr>
              <a:t>It can be tailored to a variety of needs e.g. as a basic course, for self-managed learning, or to work with a ‘buddy’ or coach to mutually support learning</a:t>
            </a:r>
          </a:p>
          <a:p>
            <a:pPr marL="0" indent="0">
              <a:buNone/>
            </a:pPr>
            <a:endParaRPr lang="en-US" sz="2000" dirty="0">
              <a:solidFill>
                <a:srgbClr val="000000"/>
              </a:solidFill>
            </a:endParaRPr>
          </a:p>
          <a:p>
            <a:endParaRPr lang="en-GB" sz="2000" dirty="0">
              <a:solidFill>
                <a:srgbClr val="000000"/>
              </a:solidFill>
            </a:endParaRPr>
          </a:p>
          <a:p>
            <a:endParaRPr lang="en-GB" sz="2000" dirty="0">
              <a:solidFill>
                <a:srgbClr val="000000"/>
              </a:solidFill>
            </a:endParaRPr>
          </a:p>
        </p:txBody>
      </p:sp>
      <p:pic>
        <p:nvPicPr>
          <p:cNvPr id="4" name="Recorded Sound" descr="Recorded Sound">
            <a:hlinkClick r:id="" action="ppaction://media"/>
            <a:extLst>
              <a:ext uri="{FF2B5EF4-FFF2-40B4-BE49-F238E27FC236}">
                <a16:creationId xmlns:a16="http://schemas.microsoft.com/office/drawing/2014/main" id="{67381E75-5807-6548-8CB6-A2CFAE40F805}"/>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0543976" y="5885994"/>
            <a:ext cx="812800" cy="812800"/>
          </a:xfrm>
          <a:prstGeom prst="rect">
            <a:avLst/>
          </a:prstGeom>
        </p:spPr>
      </p:pic>
    </p:spTree>
    <p:custDataLst>
      <p:tags r:id="rId1"/>
    </p:custDataLst>
    <p:extLst>
      <p:ext uri="{BB962C8B-B14F-4D97-AF65-F5344CB8AC3E}">
        <p14:creationId xmlns:p14="http://schemas.microsoft.com/office/powerpoint/2010/main" val="827359036"/>
      </p:ext>
    </p:extLst>
  </p:cSld>
  <p:clrMapOvr>
    <a:masterClrMapping/>
  </p:clrMapOvr>
  <mc:AlternateContent xmlns:mc="http://schemas.openxmlformats.org/markup-compatibility/2006">
    <mc:Choice xmlns:p14="http://schemas.microsoft.com/office/powerpoint/2010/main" Requires="p14">
      <p:transition spd="slow" p14:dur="2000" advTm="48028"/>
    </mc:Choice>
    <mc:Fallback>
      <p:transition spd="slow" advTm="480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388" objId="4"/>
        <p14:stopEvt time="47393" objId="4"/>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FE0BF-F113-496B-8AC3-18A0DA5428F1}"/>
              </a:ext>
            </a:extLst>
          </p:cNvPr>
          <p:cNvSpPr>
            <a:spLocks noGrp="1"/>
          </p:cNvSpPr>
          <p:nvPr>
            <p:ph type="title"/>
          </p:nvPr>
        </p:nvSpPr>
        <p:spPr/>
        <p:txBody>
          <a:bodyPr/>
          <a:lstStyle/>
          <a:p>
            <a:r>
              <a:rPr lang="en-US" dirty="0"/>
              <a:t>Methodology</a:t>
            </a:r>
            <a:endParaRPr lang="en-GB" dirty="0"/>
          </a:p>
        </p:txBody>
      </p:sp>
      <p:pic>
        <p:nvPicPr>
          <p:cNvPr id="7" name="Picture 6" descr="ircles-figure.png">
            <a:extLst>
              <a:ext uri="{FF2B5EF4-FFF2-40B4-BE49-F238E27FC236}">
                <a16:creationId xmlns:a16="http://schemas.microsoft.com/office/drawing/2014/main" id="{9B442E72-B04F-4C6D-BFE8-B73B47992DF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290605" y="2581275"/>
            <a:ext cx="6295606" cy="3040601"/>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descr="Recorded Sound">
            <a:hlinkClick r:id="" action="ppaction://media"/>
            <a:extLst>
              <a:ext uri="{FF2B5EF4-FFF2-40B4-BE49-F238E27FC236}">
                <a16:creationId xmlns:a16="http://schemas.microsoft.com/office/drawing/2014/main" id="{3109D134-8B62-5A4D-901B-D77AA30BE18E}"/>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0739067" y="5680613"/>
            <a:ext cx="812800" cy="812800"/>
          </a:xfrm>
          <a:prstGeom prst="rect">
            <a:avLst/>
          </a:prstGeom>
        </p:spPr>
      </p:pic>
    </p:spTree>
    <p:custDataLst>
      <p:tags r:id="rId1"/>
    </p:custDataLst>
    <p:extLst>
      <p:ext uri="{BB962C8B-B14F-4D97-AF65-F5344CB8AC3E}">
        <p14:creationId xmlns:p14="http://schemas.microsoft.com/office/powerpoint/2010/main" val="1036999994"/>
      </p:ext>
    </p:extLst>
  </p:cSld>
  <p:clrMapOvr>
    <a:masterClrMapping/>
  </p:clrMapOvr>
  <mc:AlternateContent xmlns:mc="http://schemas.openxmlformats.org/markup-compatibility/2006">
    <mc:Choice xmlns:p14="http://schemas.microsoft.com/office/powerpoint/2010/main" Requires="p14">
      <p:transition spd="slow" p14:dur="2000" advTm="4883"/>
    </mc:Choice>
    <mc:Fallback>
      <p:transition spd="slow" advTm="48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extLst>
    <p:ext uri="{E180D4A7-C9FB-4DFB-919C-405C955672EB}">
      <p14:showEvtLst xmlns:p14="http://schemas.microsoft.com/office/powerpoint/2010/main">
        <p14:playEvt time="532" objId="2"/>
        <p14:stopEvt time="4559" objId="2"/>
      </p14:showEvtLst>
    </p:ext>
  </p:extLs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02F3C71-C981-4614-98EA-D6C494F80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3" y="321176"/>
            <a:ext cx="717424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301160-A973-904C-BC13-51D5B6A10409}"/>
              </a:ext>
            </a:extLst>
          </p:cNvPr>
          <p:cNvSpPr>
            <a:spLocks noGrp="1"/>
          </p:cNvSpPr>
          <p:nvPr>
            <p:ph type="title"/>
          </p:nvPr>
        </p:nvSpPr>
        <p:spPr>
          <a:xfrm>
            <a:off x="821516" y="640263"/>
            <a:ext cx="6204984" cy="1344975"/>
          </a:xfrm>
        </p:spPr>
        <p:txBody>
          <a:bodyPr>
            <a:normAutofit fontScale="90000"/>
          </a:bodyPr>
          <a:lstStyle/>
          <a:p>
            <a:br>
              <a:rPr lang="en-US" sz="2200" b="1" dirty="0">
                <a:latin typeface="LatoWeb" charset="0"/>
              </a:rPr>
            </a:br>
            <a:br>
              <a:rPr lang="en-US" sz="2200" b="1" dirty="0">
                <a:latin typeface="LatoWeb" charset="0"/>
              </a:rPr>
            </a:br>
            <a:r>
              <a:rPr lang="en-US" b="1" dirty="0" err="1">
                <a:solidFill>
                  <a:schemeClr val="accent2">
                    <a:lumMod val="75000"/>
                  </a:schemeClr>
                </a:solidFill>
                <a:latin typeface="+mn-lt"/>
              </a:rPr>
              <a:t>Practise</a:t>
            </a:r>
            <a:r>
              <a:rPr lang="en-US" b="1" dirty="0">
                <a:solidFill>
                  <a:schemeClr val="accent2">
                    <a:lumMod val="75000"/>
                  </a:schemeClr>
                </a:solidFill>
                <a:latin typeface="+mn-lt"/>
              </a:rPr>
              <a:t> makes perfect</a:t>
            </a:r>
            <a:br>
              <a:rPr lang="en-US" sz="2200" b="1" dirty="0">
                <a:latin typeface="LatoWeb" charset="0"/>
              </a:rPr>
            </a:br>
            <a:endParaRPr lang="en-US" sz="2200" dirty="0"/>
          </a:p>
        </p:txBody>
      </p:sp>
      <p:sp>
        <p:nvSpPr>
          <p:cNvPr id="3" name="Content Placeholder 2">
            <a:extLst>
              <a:ext uri="{FF2B5EF4-FFF2-40B4-BE49-F238E27FC236}">
                <a16:creationId xmlns:a16="http://schemas.microsoft.com/office/drawing/2014/main" id="{2FC89D60-2560-8F4D-A6FC-9536CC5713DB}"/>
              </a:ext>
            </a:extLst>
          </p:cNvPr>
          <p:cNvSpPr>
            <a:spLocks noGrp="1"/>
          </p:cNvSpPr>
          <p:nvPr>
            <p:ph idx="1"/>
          </p:nvPr>
        </p:nvSpPr>
        <p:spPr>
          <a:xfrm>
            <a:off x="821515" y="2121762"/>
            <a:ext cx="6204984" cy="3626917"/>
          </a:xfrm>
        </p:spPr>
        <p:txBody>
          <a:bodyPr>
            <a:normAutofit/>
          </a:bodyPr>
          <a:lstStyle/>
          <a:p>
            <a:pPr marL="0" indent="0">
              <a:buNone/>
            </a:pPr>
            <a:r>
              <a:rPr lang="en-US" sz="2400" dirty="0"/>
              <a:t>Coaching is broken into different skills. Each is discussed and presented, often with frameworks to facilitate the process, and usually with examples to bring the skill to life. </a:t>
            </a:r>
          </a:p>
          <a:p>
            <a:pPr marL="0" indent="0">
              <a:buNone/>
            </a:pPr>
            <a:endParaRPr lang="en-US" sz="2400" dirty="0"/>
          </a:p>
          <a:p>
            <a:pPr marL="0" indent="0">
              <a:buNone/>
            </a:pPr>
            <a:r>
              <a:rPr lang="en-US" sz="2400" dirty="0"/>
              <a:t>Improving your use of just one skill can increase your performance across many areas. It’s all about developing new habits.</a:t>
            </a:r>
          </a:p>
        </p:txBody>
      </p:sp>
      <p:pic>
        <p:nvPicPr>
          <p:cNvPr id="4" name="Picture 6" descr="ircles-figure.png">
            <a:extLst>
              <a:ext uri="{FF2B5EF4-FFF2-40B4-BE49-F238E27FC236}">
                <a16:creationId xmlns:a16="http://schemas.microsoft.com/office/drawing/2014/main" id="{6F2BAB11-6186-D74A-B8E9-B12167A02D7B}"/>
              </a:ext>
            </a:extLst>
          </p:cNvPr>
          <p:cNvPicPr>
            <a:picLocks noChangeAspect="1" noChangeArrowheads="1"/>
          </p:cNvPicPr>
          <p:nvPr/>
        </p:nvPicPr>
        <p:blipFill>
          <a:blip r:embed="rId6">
            <a:extLst>
              <a:ext uri="{28A0092B-C50C-407E-A947-70E740481C1C}">
                <a14:useLocalDpi xmlns:a14="http://schemas.microsoft.com/office/drawing/2010/main"/>
              </a:ext>
            </a:extLst>
          </a:blip>
          <a:stretch>
            <a:fillRect/>
          </a:stretch>
        </p:blipFill>
        <p:spPr bwMode="auto">
          <a:xfrm>
            <a:off x="7829551" y="473724"/>
            <a:ext cx="4042409" cy="19523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0AA1742-3B54-0C49-AD58-0C7E01CE4AFD}"/>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7829551" y="3007518"/>
            <a:ext cx="4042410" cy="3031807"/>
          </a:xfrm>
          <a:prstGeom prst="rect">
            <a:avLst/>
          </a:prstGeom>
        </p:spPr>
      </p:pic>
      <p:sp>
        <p:nvSpPr>
          <p:cNvPr id="8" name="TextBox 7">
            <a:extLst>
              <a:ext uri="{FF2B5EF4-FFF2-40B4-BE49-F238E27FC236}">
                <a16:creationId xmlns:a16="http://schemas.microsoft.com/office/drawing/2014/main" id="{BEDAA0DA-9E9A-624A-9342-353163DB31A8}"/>
              </a:ext>
            </a:extLst>
          </p:cNvPr>
          <p:cNvSpPr txBox="1"/>
          <p:nvPr/>
        </p:nvSpPr>
        <p:spPr>
          <a:xfrm>
            <a:off x="9552095" y="5839270"/>
            <a:ext cx="2319866"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8" tooltip="http://www.slideshare.net/shijokingo/come-fare-un-action-plan">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9" tooltip="https://creativecommons.org/licenses/by-nc/3.0/">
                  <a:extLst>
                    <a:ext uri="{A12FA001-AC4F-418D-AE19-62706E023703}">
                      <ahyp:hlinkClr xmlns:ahyp="http://schemas.microsoft.com/office/drawing/2018/hyperlinkcolor" val="tx"/>
                    </a:ext>
                  </a:extLst>
                </a:hlinkClick>
              </a:rPr>
              <a:t>CC BY-NC</a:t>
            </a:r>
            <a:endParaRPr lang="en-GB" sz="700">
              <a:solidFill>
                <a:srgbClr val="FFFFFF"/>
              </a:solidFill>
            </a:endParaRPr>
          </a:p>
        </p:txBody>
      </p:sp>
      <p:pic>
        <p:nvPicPr>
          <p:cNvPr id="5" name="Recorded Sound" descr="Recorded Sound">
            <a:hlinkClick r:id="" action="ppaction://media"/>
            <a:extLst>
              <a:ext uri="{FF2B5EF4-FFF2-40B4-BE49-F238E27FC236}">
                <a16:creationId xmlns:a16="http://schemas.microsoft.com/office/drawing/2014/main" id="{934A6F66-F57E-794A-A547-578F03840CCE}"/>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0815392" y="7156718"/>
            <a:ext cx="812800" cy="812800"/>
          </a:xfrm>
          <a:prstGeom prst="rect">
            <a:avLst/>
          </a:prstGeom>
        </p:spPr>
      </p:pic>
    </p:spTree>
    <p:custDataLst>
      <p:tags r:id="rId1"/>
    </p:custDataLst>
    <p:extLst>
      <p:ext uri="{BB962C8B-B14F-4D97-AF65-F5344CB8AC3E}">
        <p14:creationId xmlns:p14="http://schemas.microsoft.com/office/powerpoint/2010/main" val="2534042937"/>
      </p:ext>
    </p:extLst>
  </p:cSld>
  <p:clrMapOvr>
    <a:masterClrMapping/>
  </p:clrMapOvr>
  <mc:AlternateContent xmlns:mc="http://schemas.openxmlformats.org/markup-compatibility/2006">
    <mc:Choice xmlns:p14="http://schemas.microsoft.com/office/powerpoint/2010/main" Requires="p14">
      <p:transition spd="slow" p14:dur="2000" advTm="30508"/>
    </mc:Choice>
    <mc:Fallback>
      <p:transition spd="slow" advTm="305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464" objId="5"/>
        <p14:stopEvt time="30508" objId="5"/>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D453A-F7F3-7B4D-9DF4-D37920D8B816}"/>
              </a:ext>
            </a:extLst>
          </p:cNvPr>
          <p:cNvSpPr>
            <a:spLocks noGrp="1"/>
          </p:cNvSpPr>
          <p:nvPr>
            <p:ph type="title"/>
          </p:nvPr>
        </p:nvSpPr>
        <p:spPr/>
        <p:txBody>
          <a:bodyPr/>
          <a:lstStyle/>
          <a:p>
            <a:pPr algn="ctr"/>
            <a:r>
              <a:rPr lang="en-US" b="1" dirty="0">
                <a:solidFill>
                  <a:schemeClr val="accent2">
                    <a:lumMod val="75000"/>
                  </a:schemeClr>
                </a:solidFill>
                <a:latin typeface="LatoWeb" charset="0"/>
              </a:rPr>
              <a:t>Activities</a:t>
            </a:r>
            <a:endParaRPr lang="en-US" dirty="0"/>
          </a:p>
        </p:txBody>
      </p:sp>
      <p:sp>
        <p:nvSpPr>
          <p:cNvPr id="3" name="Content Placeholder 2">
            <a:extLst>
              <a:ext uri="{FF2B5EF4-FFF2-40B4-BE49-F238E27FC236}">
                <a16:creationId xmlns:a16="http://schemas.microsoft.com/office/drawing/2014/main" id="{40CC4A13-0B9C-0342-96A7-1AFE047A5DBD}"/>
              </a:ext>
            </a:extLst>
          </p:cNvPr>
          <p:cNvSpPr>
            <a:spLocks noGrp="1"/>
          </p:cNvSpPr>
          <p:nvPr>
            <p:ph idx="1"/>
          </p:nvPr>
        </p:nvSpPr>
        <p:spPr>
          <a:xfrm>
            <a:off x="562628" y="1535324"/>
            <a:ext cx="10791172" cy="4903054"/>
          </a:xfrm>
        </p:spPr>
        <p:txBody>
          <a:bodyPr/>
          <a:lstStyle/>
          <a:p>
            <a:pPr marL="0" indent="0">
              <a:buNone/>
            </a:pPr>
            <a:r>
              <a:rPr lang="en-US" b="1" dirty="0">
                <a:solidFill>
                  <a:schemeClr val="accent2">
                    <a:lumMod val="75000"/>
                  </a:schemeClr>
                </a:solidFill>
              </a:rPr>
              <a:t>Activities</a:t>
            </a:r>
            <a:r>
              <a:rPr lang="en-US" dirty="0"/>
              <a:t>: reflective exercises and self-awareness checklists help you </a:t>
            </a:r>
            <a:r>
              <a:rPr lang="en-US" dirty="0" err="1"/>
              <a:t>practise</a:t>
            </a:r>
            <a:r>
              <a:rPr lang="en-US" dirty="0"/>
              <a:t> a skill until it becomes habitual</a:t>
            </a:r>
          </a:p>
          <a:p>
            <a:endParaRPr lang="en-US" dirty="0"/>
          </a:p>
        </p:txBody>
      </p:sp>
      <p:pic>
        <p:nvPicPr>
          <p:cNvPr id="4" name="Picture 6" descr="ircles-figure.png">
            <a:extLst>
              <a:ext uri="{FF2B5EF4-FFF2-40B4-BE49-F238E27FC236}">
                <a16:creationId xmlns:a16="http://schemas.microsoft.com/office/drawing/2014/main" id="{56377A0A-3CA1-8741-BEBB-36DB8BABE2FC}"/>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87263" y="49424"/>
            <a:ext cx="3076575" cy="14859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screenshot of a cell phone&#10;&#10;Description generated with very high confidence">
            <a:extLst>
              <a:ext uri="{FF2B5EF4-FFF2-40B4-BE49-F238E27FC236}">
                <a16:creationId xmlns:a16="http://schemas.microsoft.com/office/drawing/2014/main" id="{2064C1A3-96AC-7942-B2FB-E2633EC47AB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7263" y="2409332"/>
            <a:ext cx="3920106" cy="4104824"/>
          </a:xfrm>
          <a:prstGeom prst="rect">
            <a:avLst/>
          </a:prstGeom>
        </p:spPr>
      </p:pic>
      <p:pic>
        <p:nvPicPr>
          <p:cNvPr id="7" name="Picture 6">
            <a:extLst>
              <a:ext uri="{FF2B5EF4-FFF2-40B4-BE49-F238E27FC236}">
                <a16:creationId xmlns:a16="http://schemas.microsoft.com/office/drawing/2014/main" id="{0C8A97C1-BD4C-EA47-9F13-539D5BE75EF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229163" y="2409332"/>
            <a:ext cx="6644691" cy="1249361"/>
          </a:xfrm>
          <a:prstGeom prst="rect">
            <a:avLst/>
          </a:prstGeom>
        </p:spPr>
      </p:pic>
      <p:pic>
        <p:nvPicPr>
          <p:cNvPr id="9" name="Picture 8">
            <a:extLst>
              <a:ext uri="{FF2B5EF4-FFF2-40B4-BE49-F238E27FC236}">
                <a16:creationId xmlns:a16="http://schemas.microsoft.com/office/drawing/2014/main" id="{B8279F61-1078-AC47-B13F-AED8B85DF02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229162" y="3658693"/>
            <a:ext cx="6962837" cy="3199307"/>
          </a:xfrm>
          <a:prstGeom prst="rect">
            <a:avLst/>
          </a:prstGeom>
        </p:spPr>
      </p:pic>
      <p:pic>
        <p:nvPicPr>
          <p:cNvPr id="6" name="Recorded Sound" descr="Recorded Sound">
            <a:hlinkClick r:id="" action="ppaction://media"/>
            <a:extLst>
              <a:ext uri="{FF2B5EF4-FFF2-40B4-BE49-F238E27FC236}">
                <a16:creationId xmlns:a16="http://schemas.microsoft.com/office/drawing/2014/main" id="{3793CCC6-30D6-7C4A-9CBA-581B5DBE452A}"/>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041487" y="6047329"/>
            <a:ext cx="812800" cy="812800"/>
          </a:xfrm>
          <a:prstGeom prst="rect">
            <a:avLst/>
          </a:prstGeom>
        </p:spPr>
      </p:pic>
    </p:spTree>
    <p:custDataLst>
      <p:tags r:id="rId1"/>
    </p:custDataLst>
    <p:extLst>
      <p:ext uri="{BB962C8B-B14F-4D97-AF65-F5344CB8AC3E}">
        <p14:creationId xmlns:p14="http://schemas.microsoft.com/office/powerpoint/2010/main" val="857938956"/>
      </p:ext>
    </p:extLst>
  </p:cSld>
  <p:clrMapOvr>
    <a:masterClrMapping/>
  </p:clrMapOvr>
  <mc:AlternateContent xmlns:mc="http://schemas.openxmlformats.org/markup-compatibility/2006">
    <mc:Choice xmlns:p14="http://schemas.microsoft.com/office/powerpoint/2010/main" Requires="p14">
      <p:transition spd="slow" p14:dur="2000" advTm="19288"/>
    </mc:Choice>
    <mc:Fallback>
      <p:transition spd="slow" advTm="192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0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368" objId="6"/>
        <p14:stopEvt time="19288" objId="6"/>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42CBE-8A34-4E4D-BDC7-E2E05772A137}"/>
              </a:ext>
            </a:extLst>
          </p:cNvPr>
          <p:cNvSpPr>
            <a:spLocks noGrp="1"/>
          </p:cNvSpPr>
          <p:nvPr>
            <p:ph type="title"/>
          </p:nvPr>
        </p:nvSpPr>
        <p:spPr>
          <a:xfrm>
            <a:off x="1246083" y="345563"/>
            <a:ext cx="10515600" cy="1325563"/>
          </a:xfrm>
        </p:spPr>
        <p:txBody>
          <a:bodyPr/>
          <a:lstStyle/>
          <a:p>
            <a:pPr algn="ctr"/>
            <a:r>
              <a:rPr lang="en-US" b="1" dirty="0">
                <a:solidFill>
                  <a:schemeClr val="accent2">
                    <a:lumMod val="75000"/>
                  </a:schemeClr>
                </a:solidFill>
                <a:latin typeface="LatoWeb" charset="0"/>
              </a:rPr>
              <a:t>Reflection and Action</a:t>
            </a:r>
            <a:endParaRPr lang="en-US" dirty="0"/>
          </a:p>
        </p:txBody>
      </p:sp>
      <p:pic>
        <p:nvPicPr>
          <p:cNvPr id="4" name="Picture 6" descr="ircles-figure.png">
            <a:extLst>
              <a:ext uri="{FF2B5EF4-FFF2-40B4-BE49-F238E27FC236}">
                <a16:creationId xmlns:a16="http://schemas.microsoft.com/office/drawing/2014/main" id="{E4EB4CA8-2913-4545-B5B4-C5340F03FE9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7263" y="110306"/>
            <a:ext cx="3076575" cy="14859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a:extLst>
              <a:ext uri="{FF2B5EF4-FFF2-40B4-BE49-F238E27FC236}">
                <a16:creationId xmlns:a16="http://schemas.microsoft.com/office/drawing/2014/main" id="{64CC1714-DB53-EE4B-B7CC-2536A332224E}"/>
              </a:ext>
            </a:extLst>
          </p:cNvPr>
          <p:cNvSpPr>
            <a:spLocks noChangeArrowheads="1"/>
          </p:cNvSpPr>
          <p:nvPr/>
        </p:nvSpPr>
        <p:spPr bwMode="auto">
          <a:xfrm>
            <a:off x="0" y="-384720"/>
            <a:ext cx="1133644"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44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a:ln>
                  <a:noFill/>
                </a:ln>
                <a:solidFill>
                  <a:srgbClr val="2D3B45"/>
                </a:solidFill>
                <a:effectLst/>
                <a:latin typeface="LatoWeb"/>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3">
            <a:extLst>
              <a:ext uri="{FF2B5EF4-FFF2-40B4-BE49-F238E27FC236}">
                <a16:creationId xmlns:a16="http://schemas.microsoft.com/office/drawing/2014/main" id="{AE76442B-D50E-514F-8017-0846FD199F48}"/>
              </a:ext>
            </a:extLst>
          </p:cNvPr>
          <p:cNvSpPr>
            <a:spLocks noChangeArrowheads="1"/>
          </p:cNvSpPr>
          <p:nvPr/>
        </p:nvSpPr>
        <p:spPr bwMode="auto">
          <a:xfrm>
            <a:off x="152400" y="-232320"/>
            <a:ext cx="941283"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44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8" name="Picture 4" descr="i_structure.png">
            <a:extLst>
              <a:ext uri="{FF2B5EF4-FFF2-40B4-BE49-F238E27FC236}">
                <a16:creationId xmlns:a16="http://schemas.microsoft.com/office/drawing/2014/main" id="{23701DCC-5FEE-3B48-A574-F2D2BC4BC9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9954" y="2740081"/>
            <a:ext cx="698500" cy="7112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C4E2A17-1189-8043-8B9E-DE143EF6D7D0}"/>
              </a:ext>
            </a:extLst>
          </p:cNvPr>
          <p:cNvSpPr/>
          <p:nvPr/>
        </p:nvSpPr>
        <p:spPr>
          <a:xfrm>
            <a:off x="2189584" y="2625233"/>
            <a:ext cx="1523238" cy="769441"/>
          </a:xfrm>
          <a:prstGeom prst="rect">
            <a:avLst/>
          </a:prstGeom>
        </p:spPr>
        <p:txBody>
          <a:bodyPr wrap="none">
            <a:spAutoFit/>
          </a:bodyPr>
          <a:lstStyle/>
          <a:p>
            <a:r>
              <a:rPr lang="en-US" altLang="en-US" sz="4400" dirty="0">
                <a:latin typeface="Arial" panose="020B0604020202020204" pitchFamily="34" charset="0"/>
              </a:rPr>
              <a:t> </a:t>
            </a:r>
            <a:r>
              <a:rPr lang="en-US" altLang="en-US" sz="1200" dirty="0">
                <a:solidFill>
                  <a:srgbClr val="2D3B45"/>
                </a:solidFill>
                <a:latin typeface="LatoWeb"/>
              </a:rPr>
              <a:t> </a:t>
            </a:r>
            <a:r>
              <a:rPr lang="en-US" altLang="en-US" dirty="0">
                <a:solidFill>
                  <a:srgbClr val="D2670A"/>
                </a:solidFill>
                <a:latin typeface="LatoWeb"/>
              </a:rPr>
              <a:t>REFLECTION</a:t>
            </a:r>
            <a:endParaRPr lang="en-US" dirty="0"/>
          </a:p>
        </p:txBody>
      </p:sp>
      <p:pic>
        <p:nvPicPr>
          <p:cNvPr id="1030" name="Picture 6" descr="i_test.png">
            <a:extLst>
              <a:ext uri="{FF2B5EF4-FFF2-40B4-BE49-F238E27FC236}">
                <a16:creationId xmlns:a16="http://schemas.microsoft.com/office/drawing/2014/main" id="{E80F478F-64FD-E343-A958-C355195685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8791" y="3910923"/>
            <a:ext cx="698500" cy="71120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4DE0E45-9CCD-B54B-B4C5-ED44E489E806}"/>
              </a:ext>
            </a:extLst>
          </p:cNvPr>
          <p:cNvSpPr>
            <a:spLocks noChangeArrowheads="1"/>
          </p:cNvSpPr>
          <p:nvPr/>
        </p:nvSpPr>
        <p:spPr bwMode="auto">
          <a:xfrm>
            <a:off x="1494019" y="539393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44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a:ln>
                  <a:noFill/>
                </a:ln>
                <a:solidFill>
                  <a:srgbClr val="000000"/>
                </a:solidFill>
                <a:effectLst/>
                <a:latin typeface="LatoWeb"/>
              </a:rPr>
              <a:t> </a:t>
            </a:r>
            <a:r>
              <a:rPr kumimoji="0" lang="en-US" altLang="en-US" sz="1800" b="0" i="0" u="none" strike="noStrike" cap="none" normalizeH="0" baseline="0" dirty="0" err="1">
                <a:ln>
                  <a:noFill/>
                </a:ln>
                <a:solidFill>
                  <a:srgbClr val="D2670A"/>
                </a:solidFill>
                <a:effectLst/>
                <a:latin typeface="LatoWeb"/>
              </a:rPr>
              <a:t>ePORTFOLIO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36" name="Picture 12" descr="i_eportfolio_red.png">
            <a:extLst>
              <a:ext uri="{FF2B5EF4-FFF2-40B4-BE49-F238E27FC236}">
                <a16:creationId xmlns:a16="http://schemas.microsoft.com/office/drawing/2014/main" id="{CB58EAA1-4618-5341-AC7D-6E08BC05AF1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38791" y="5068338"/>
            <a:ext cx="698500" cy="71120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4B9F2A0C-1376-0248-98C1-58FF81109490}"/>
              </a:ext>
            </a:extLst>
          </p:cNvPr>
          <p:cNvSpPr/>
          <p:nvPr/>
        </p:nvSpPr>
        <p:spPr>
          <a:xfrm>
            <a:off x="2437291" y="4134135"/>
            <a:ext cx="911916" cy="369332"/>
          </a:xfrm>
          <a:prstGeom prst="rect">
            <a:avLst/>
          </a:prstGeom>
        </p:spPr>
        <p:txBody>
          <a:bodyPr wrap="none">
            <a:spAutoFit/>
          </a:bodyPr>
          <a:lstStyle/>
          <a:p>
            <a:r>
              <a:rPr lang="en-GB" dirty="0">
                <a:solidFill>
                  <a:srgbClr val="D2670A"/>
                </a:solidFill>
                <a:latin typeface="LatoWeb"/>
              </a:rPr>
              <a:t>ACTION</a:t>
            </a:r>
            <a:endParaRPr lang="en-US" dirty="0"/>
          </a:p>
        </p:txBody>
      </p:sp>
      <p:sp>
        <p:nvSpPr>
          <p:cNvPr id="14" name="TextBox 13">
            <a:extLst>
              <a:ext uri="{FF2B5EF4-FFF2-40B4-BE49-F238E27FC236}">
                <a16:creationId xmlns:a16="http://schemas.microsoft.com/office/drawing/2014/main" id="{328CBC18-8663-894A-8325-CE5CB39445E8}"/>
              </a:ext>
            </a:extLst>
          </p:cNvPr>
          <p:cNvSpPr txBox="1"/>
          <p:nvPr/>
        </p:nvSpPr>
        <p:spPr>
          <a:xfrm>
            <a:off x="972385" y="1596206"/>
            <a:ext cx="9701835" cy="954107"/>
          </a:xfrm>
          <a:prstGeom prst="rect">
            <a:avLst/>
          </a:prstGeom>
          <a:noFill/>
        </p:spPr>
        <p:txBody>
          <a:bodyPr wrap="square" rtlCol="0">
            <a:spAutoFit/>
          </a:bodyPr>
          <a:lstStyle/>
          <a:p>
            <a:r>
              <a:rPr lang="en-US" sz="2800" dirty="0"/>
              <a:t>At the end of the discussions and activities of each skill, there is a </a:t>
            </a:r>
            <a:r>
              <a:rPr lang="en-US" sz="2800" b="1" dirty="0">
                <a:solidFill>
                  <a:schemeClr val="accent2">
                    <a:lumMod val="75000"/>
                  </a:schemeClr>
                </a:solidFill>
              </a:rPr>
              <a:t>Reflection and Action </a:t>
            </a:r>
            <a:r>
              <a:rPr lang="en-US" sz="2800" dirty="0"/>
              <a:t>page and links to the </a:t>
            </a:r>
            <a:r>
              <a:rPr lang="en-US" sz="2800" dirty="0" err="1"/>
              <a:t>ePortfolio</a:t>
            </a:r>
            <a:r>
              <a:rPr lang="en-US" sz="2800" dirty="0"/>
              <a:t>.</a:t>
            </a:r>
          </a:p>
        </p:txBody>
      </p:sp>
      <p:sp>
        <p:nvSpPr>
          <p:cNvPr id="15" name="TextBox 14">
            <a:extLst>
              <a:ext uri="{FF2B5EF4-FFF2-40B4-BE49-F238E27FC236}">
                <a16:creationId xmlns:a16="http://schemas.microsoft.com/office/drawing/2014/main" id="{2456FA47-DD86-274E-94F4-A9886156FCB2}"/>
              </a:ext>
            </a:extLst>
          </p:cNvPr>
          <p:cNvSpPr txBox="1"/>
          <p:nvPr/>
        </p:nvSpPr>
        <p:spPr>
          <a:xfrm>
            <a:off x="4182295" y="2911015"/>
            <a:ext cx="5820121" cy="369332"/>
          </a:xfrm>
          <a:prstGeom prst="rect">
            <a:avLst/>
          </a:prstGeom>
          <a:noFill/>
        </p:spPr>
        <p:txBody>
          <a:bodyPr wrap="square" rtlCol="0">
            <a:spAutoFit/>
          </a:bodyPr>
          <a:lstStyle/>
          <a:p>
            <a:r>
              <a:rPr lang="en-US" dirty="0"/>
              <a:t>Key learning points from the session are summarized here</a:t>
            </a:r>
          </a:p>
        </p:txBody>
      </p:sp>
      <p:sp>
        <p:nvSpPr>
          <p:cNvPr id="16" name="TextBox 15">
            <a:extLst>
              <a:ext uri="{FF2B5EF4-FFF2-40B4-BE49-F238E27FC236}">
                <a16:creationId xmlns:a16="http://schemas.microsoft.com/office/drawing/2014/main" id="{700D06F0-E8D2-8D40-9914-447BD022E99B}"/>
              </a:ext>
            </a:extLst>
          </p:cNvPr>
          <p:cNvSpPr txBox="1"/>
          <p:nvPr/>
        </p:nvSpPr>
        <p:spPr>
          <a:xfrm>
            <a:off x="4182295" y="3975793"/>
            <a:ext cx="5988072" cy="646331"/>
          </a:xfrm>
          <a:prstGeom prst="rect">
            <a:avLst/>
          </a:prstGeom>
          <a:noFill/>
        </p:spPr>
        <p:txBody>
          <a:bodyPr wrap="square" rtlCol="0">
            <a:spAutoFit/>
          </a:bodyPr>
          <a:lstStyle/>
          <a:p>
            <a:r>
              <a:rPr lang="en-US" dirty="0"/>
              <a:t>Learners are guided to create action plans for implementation at the workplace</a:t>
            </a:r>
          </a:p>
        </p:txBody>
      </p:sp>
      <p:sp>
        <p:nvSpPr>
          <p:cNvPr id="17" name="TextBox 16">
            <a:extLst>
              <a:ext uri="{FF2B5EF4-FFF2-40B4-BE49-F238E27FC236}">
                <a16:creationId xmlns:a16="http://schemas.microsoft.com/office/drawing/2014/main" id="{186390F5-54EF-BA4A-8CB2-D05D551A6485}"/>
              </a:ext>
            </a:extLst>
          </p:cNvPr>
          <p:cNvSpPr txBox="1"/>
          <p:nvPr/>
        </p:nvSpPr>
        <p:spPr>
          <a:xfrm>
            <a:off x="4116980" y="5168327"/>
            <a:ext cx="6118701" cy="923330"/>
          </a:xfrm>
          <a:prstGeom prst="rect">
            <a:avLst/>
          </a:prstGeom>
          <a:noFill/>
        </p:spPr>
        <p:txBody>
          <a:bodyPr wrap="square" rtlCol="0">
            <a:spAutoFit/>
          </a:bodyPr>
          <a:lstStyle/>
          <a:p>
            <a:r>
              <a:rPr lang="en-US" dirty="0"/>
              <a:t>The </a:t>
            </a:r>
            <a:r>
              <a:rPr lang="en-US" dirty="0" err="1"/>
              <a:t>ePortfolio</a:t>
            </a:r>
            <a:r>
              <a:rPr lang="en-US" dirty="0"/>
              <a:t> can be accessed at any time, and from any place. Here learners record their responses to the Activities, make notes, and also create their personal development plans.</a:t>
            </a:r>
          </a:p>
        </p:txBody>
      </p:sp>
      <p:pic>
        <p:nvPicPr>
          <p:cNvPr id="3" name="Recorded Sound" descr="Recorded Sound">
            <a:hlinkClick r:id="" action="ppaction://media"/>
            <a:extLst>
              <a:ext uri="{FF2B5EF4-FFF2-40B4-BE49-F238E27FC236}">
                <a16:creationId xmlns:a16="http://schemas.microsoft.com/office/drawing/2014/main" id="{D4AD9509-F09F-0A41-AEF8-E817EFC9B5CB}"/>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0854028" y="5878006"/>
            <a:ext cx="812800" cy="812800"/>
          </a:xfrm>
          <a:prstGeom prst="rect">
            <a:avLst/>
          </a:prstGeom>
        </p:spPr>
      </p:pic>
    </p:spTree>
    <p:custDataLst>
      <p:tags r:id="rId1"/>
    </p:custDataLst>
    <p:extLst>
      <p:ext uri="{BB962C8B-B14F-4D97-AF65-F5344CB8AC3E}">
        <p14:creationId xmlns:p14="http://schemas.microsoft.com/office/powerpoint/2010/main" val="450922191"/>
      </p:ext>
    </p:extLst>
  </p:cSld>
  <p:clrMapOvr>
    <a:masterClrMapping/>
  </p:clrMapOvr>
  <mc:AlternateContent xmlns:mc="http://schemas.openxmlformats.org/markup-compatibility/2006">
    <mc:Choice xmlns:p14="http://schemas.microsoft.com/office/powerpoint/2010/main" Requires="p14">
      <p:transition spd="slow" p14:dur="2000" advTm="22696"/>
    </mc:Choice>
    <mc:Fallback>
      <p:transition spd="slow" advTm="226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9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434" objId="3"/>
        <p14:stopEvt time="22593" objId="3"/>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03AFF8-E962-7049-9689-4649905923E3}"/>
              </a:ext>
            </a:extLst>
          </p:cNvPr>
          <p:cNvSpPr>
            <a:spLocks noGrp="1"/>
          </p:cNvSpPr>
          <p:nvPr>
            <p:ph type="title"/>
          </p:nvPr>
        </p:nvSpPr>
        <p:spPr>
          <a:xfrm>
            <a:off x="838200" y="290480"/>
            <a:ext cx="10515600" cy="1325563"/>
          </a:xfrm>
        </p:spPr>
        <p:txBody>
          <a:bodyPr/>
          <a:lstStyle/>
          <a:p>
            <a:r>
              <a:rPr lang="en-US" b="1" dirty="0">
                <a:solidFill>
                  <a:schemeClr val="accent2">
                    <a:lumMod val="75000"/>
                  </a:schemeClr>
                </a:solidFill>
                <a:latin typeface="LatoWeb" charset="0"/>
              </a:rPr>
              <a:t>Who are we?</a:t>
            </a:r>
            <a:r>
              <a:rPr lang="en-US" dirty="0">
                <a:solidFill>
                  <a:schemeClr val="accent2">
                    <a:lumMod val="75000"/>
                  </a:schemeClr>
                </a:solidFill>
                <a:latin typeface="LatoWeb" charset="0"/>
              </a:rPr>
              <a:t> </a:t>
            </a:r>
            <a:br>
              <a:rPr lang="en-US" dirty="0">
                <a:solidFill>
                  <a:schemeClr val="accent2">
                    <a:lumMod val="75000"/>
                  </a:schemeClr>
                </a:solidFill>
                <a:latin typeface="LatoWeb" charset="0"/>
              </a:rPr>
            </a:br>
            <a:endParaRPr lang="en-US" dirty="0"/>
          </a:p>
        </p:txBody>
      </p:sp>
      <p:sp>
        <p:nvSpPr>
          <p:cNvPr id="4" name="Content Placeholder 3">
            <a:extLst>
              <a:ext uri="{FF2B5EF4-FFF2-40B4-BE49-F238E27FC236}">
                <a16:creationId xmlns:a16="http://schemas.microsoft.com/office/drawing/2014/main" id="{293874F3-C679-9D40-87C2-DED13C4EEF76}"/>
              </a:ext>
            </a:extLst>
          </p:cNvPr>
          <p:cNvSpPr>
            <a:spLocks noGrp="1"/>
          </p:cNvSpPr>
          <p:nvPr>
            <p:ph sz="half" idx="1"/>
          </p:nvPr>
        </p:nvSpPr>
        <p:spPr>
          <a:xfrm>
            <a:off x="548951" y="1327976"/>
            <a:ext cx="5181600" cy="4351338"/>
          </a:xfrm>
        </p:spPr>
        <p:txBody>
          <a:bodyPr>
            <a:normAutofit fontScale="25000" lnSpcReduction="20000"/>
          </a:bodyPr>
          <a:lstStyle/>
          <a:p>
            <a:pPr marL="0" indent="0">
              <a:buNone/>
            </a:pPr>
            <a:r>
              <a:rPr lang="en-US" sz="11000" u="sng" dirty="0"/>
              <a:t>Author</a:t>
            </a:r>
          </a:p>
          <a:p>
            <a:pPr marL="0" indent="0">
              <a:buNone/>
            </a:pPr>
            <a:r>
              <a:rPr lang="en-US" sz="9600" b="1" dirty="0"/>
              <a:t>Janice Caplan </a:t>
            </a:r>
            <a:r>
              <a:rPr lang="en-US" sz="9600" dirty="0"/>
              <a:t>MA </a:t>
            </a:r>
          </a:p>
          <a:p>
            <a:pPr marL="0" indent="0">
              <a:buNone/>
            </a:pPr>
            <a:r>
              <a:rPr lang="en-US" sz="9600" dirty="0"/>
              <a:t>Hon MBA, CCIPD</a:t>
            </a:r>
            <a:endParaRPr lang="en-GB" sz="9600" dirty="0"/>
          </a:p>
          <a:p>
            <a:endParaRPr lang="en-US" dirty="0"/>
          </a:p>
          <a:p>
            <a:endParaRPr lang="en-US" dirty="0"/>
          </a:p>
          <a:p>
            <a:pPr marL="0" indent="0">
              <a:lnSpc>
                <a:spcPct val="170000"/>
              </a:lnSpc>
              <a:buNone/>
            </a:pPr>
            <a:r>
              <a:rPr lang="en-US" sz="4500" dirty="0"/>
              <a:t>An HR Consultant, author, coach-mentor, university governor, HR chair, former CIPD Vice-President. With a Masters’ Degree in HR, and fluent Italian, French and Spanish, Janice works internationally. </a:t>
            </a:r>
          </a:p>
          <a:p>
            <a:pPr marL="0" indent="0">
              <a:lnSpc>
                <a:spcPct val="170000"/>
              </a:lnSpc>
              <a:buNone/>
            </a:pPr>
            <a:r>
              <a:rPr lang="en-US" sz="4500" dirty="0"/>
              <a:t>Janice’s publications include: Strategic Talent Development (2013), The Value of Talent (2010) both published by Kogan Page, and Coaching for the Future (2003) published by CIPD. </a:t>
            </a:r>
          </a:p>
          <a:p>
            <a:pPr marL="0" indent="0">
              <a:lnSpc>
                <a:spcPct val="170000"/>
              </a:lnSpc>
              <a:buNone/>
            </a:pPr>
            <a:r>
              <a:rPr lang="en-US" sz="4500" dirty="0"/>
              <a:t>Janice has worked with leading, international organizations on major, often global consultancy projects, and guest lectures at Kingston University London and Moscow, ADEN Business School US and Argentina,  and </a:t>
            </a:r>
            <a:r>
              <a:rPr lang="en-US" sz="4500" dirty="0" err="1"/>
              <a:t>Latam</a:t>
            </a:r>
            <a:r>
              <a:rPr lang="en-US" sz="4500" dirty="0"/>
              <a:t> Business School Mexico. Janice’s work has been recognized through various awards including Visiting Professorship Talent Management, Honorary MBA, and the highest HR rank in UK, Chartered Companion of CIPD.</a:t>
            </a:r>
            <a:endParaRPr lang="en-GB" sz="4500" dirty="0"/>
          </a:p>
          <a:p>
            <a:endParaRPr lang="en-US" dirty="0"/>
          </a:p>
        </p:txBody>
      </p:sp>
      <p:sp>
        <p:nvSpPr>
          <p:cNvPr id="5" name="Content Placeholder 4">
            <a:extLst>
              <a:ext uri="{FF2B5EF4-FFF2-40B4-BE49-F238E27FC236}">
                <a16:creationId xmlns:a16="http://schemas.microsoft.com/office/drawing/2014/main" id="{51A4247A-73E1-C94C-A793-AEF36EAA9FFB}"/>
              </a:ext>
            </a:extLst>
          </p:cNvPr>
          <p:cNvSpPr>
            <a:spLocks noGrp="1"/>
          </p:cNvSpPr>
          <p:nvPr>
            <p:ph sz="half" idx="2"/>
          </p:nvPr>
        </p:nvSpPr>
        <p:spPr>
          <a:xfrm>
            <a:off x="6019800" y="1327976"/>
            <a:ext cx="5181600" cy="4351338"/>
          </a:xfrm>
        </p:spPr>
        <p:txBody>
          <a:bodyPr>
            <a:normAutofit fontScale="25000" lnSpcReduction="20000"/>
          </a:bodyPr>
          <a:lstStyle/>
          <a:p>
            <a:pPr marL="0" indent="0">
              <a:buNone/>
            </a:pPr>
            <a:r>
              <a:rPr lang="en-US" sz="11200" u="sng" dirty="0"/>
              <a:t>Instructional Designer</a:t>
            </a:r>
          </a:p>
          <a:p>
            <a:pPr marL="0" indent="0">
              <a:buNone/>
            </a:pPr>
            <a:r>
              <a:rPr lang="en-US" sz="9600" b="1" dirty="0"/>
              <a:t>Michelle Selinger </a:t>
            </a:r>
          </a:p>
          <a:p>
            <a:pPr marL="0" indent="0">
              <a:buNone/>
            </a:pPr>
            <a:r>
              <a:rPr lang="en-GB" sz="9600" dirty="0"/>
              <a:t>MPhil, PhD</a:t>
            </a:r>
          </a:p>
          <a:p>
            <a:endParaRPr lang="en-US" dirty="0"/>
          </a:p>
          <a:p>
            <a:pPr marL="0" indent="0">
              <a:lnSpc>
                <a:spcPct val="170000"/>
              </a:lnSpc>
              <a:buNone/>
            </a:pPr>
            <a:r>
              <a:rPr lang="en-US" sz="4400" dirty="0"/>
              <a:t>A freelance consultant specializing in technology-supported innovation in learning and teaching. She has extensive and acclaimed experience in online and distance learning and has acted as expert consultant and adviser to international agencies including the European Commission, UNESCO, the World Economic Forum Education Initiative, the South African government, and has served as a member of the Australian Federal Minister of Education’s Digital Education Advisory Group. </a:t>
            </a:r>
          </a:p>
          <a:p>
            <a:pPr marL="0" indent="0">
              <a:lnSpc>
                <a:spcPct val="170000"/>
              </a:lnSpc>
              <a:buNone/>
            </a:pPr>
            <a:r>
              <a:rPr lang="en-US" sz="4400" dirty="0"/>
              <a:t>Michelle has also acted as an education strategy consultant to major IT companies and has recently contributed to the development of a course, </a:t>
            </a:r>
            <a:r>
              <a:rPr lang="en-US" sz="4400" i="1" dirty="0"/>
              <a:t>Training Teachers to Teach Online</a:t>
            </a:r>
            <a:r>
              <a:rPr lang="en-US" sz="4400" dirty="0"/>
              <a:t>.</a:t>
            </a:r>
          </a:p>
          <a:p>
            <a:pPr marL="0" indent="0">
              <a:lnSpc>
                <a:spcPct val="170000"/>
              </a:lnSpc>
              <a:buNone/>
            </a:pPr>
            <a:r>
              <a:rPr lang="en-US" sz="4400" dirty="0"/>
              <a:t>Previously, Michelle was Director, Education Practice, Cisco Consultancy Services, lecturer in Mathematics Education at University of Cambridge, Lecturer in Education Open University, and Director of Center for New Technologies Research in Education, University of Warwick. </a:t>
            </a:r>
            <a:endParaRPr lang="en-GB" sz="4400" dirty="0"/>
          </a:p>
          <a:p>
            <a:endParaRPr lang="en-US" dirty="0"/>
          </a:p>
        </p:txBody>
      </p:sp>
      <p:pic>
        <p:nvPicPr>
          <p:cNvPr id="6" name="Picture 5">
            <a:extLst>
              <a:ext uri="{FF2B5EF4-FFF2-40B4-BE49-F238E27FC236}">
                <a16:creationId xmlns:a16="http://schemas.microsoft.com/office/drawing/2014/main" id="{FD0E31AE-C394-E746-9BA1-913A1AF68FD8}"/>
              </a:ext>
            </a:extLst>
          </p:cNvPr>
          <p:cNvPicPr/>
          <p:nvPr/>
        </p:nvPicPr>
        <p:blipFill>
          <a:blip r:embed="rId5">
            <a:extLst>
              <a:ext uri="{28A0092B-C50C-407E-A947-70E740481C1C}">
                <a14:useLocalDpi xmlns:a14="http://schemas.microsoft.com/office/drawing/2010/main" val="0"/>
              </a:ext>
            </a:extLst>
          </a:blip>
          <a:stretch>
            <a:fillRect/>
          </a:stretch>
        </p:blipFill>
        <p:spPr>
          <a:xfrm>
            <a:off x="3722914" y="1252323"/>
            <a:ext cx="1296954" cy="1173636"/>
          </a:xfrm>
          <a:prstGeom prst="rect">
            <a:avLst/>
          </a:prstGeom>
        </p:spPr>
      </p:pic>
      <p:pic>
        <p:nvPicPr>
          <p:cNvPr id="7" name="Picture 6">
            <a:extLst>
              <a:ext uri="{FF2B5EF4-FFF2-40B4-BE49-F238E27FC236}">
                <a16:creationId xmlns:a16="http://schemas.microsoft.com/office/drawing/2014/main" id="{2DB112FD-0544-6342-A91B-78BC7A79D951}"/>
              </a:ext>
            </a:extLst>
          </p:cNvPr>
          <p:cNvPicPr/>
          <p:nvPr/>
        </p:nvPicPr>
        <p:blipFill>
          <a:blip r:embed="rId6">
            <a:extLst>
              <a:ext uri="{28A0092B-C50C-407E-A947-70E740481C1C}">
                <a14:useLocalDpi xmlns:a14="http://schemas.microsoft.com/office/drawing/2010/main" val="0"/>
              </a:ext>
            </a:extLst>
          </a:blip>
          <a:stretch>
            <a:fillRect/>
          </a:stretch>
        </p:blipFill>
        <p:spPr>
          <a:xfrm>
            <a:off x="9726989" y="1327976"/>
            <a:ext cx="1208314" cy="1173636"/>
          </a:xfrm>
          <a:prstGeom prst="rect">
            <a:avLst/>
          </a:prstGeom>
          <a:ln w="38100">
            <a:solidFill>
              <a:schemeClr val="bg1"/>
            </a:solidFill>
          </a:ln>
          <a:effectLst>
            <a:outerShdw blurRad="63500" sx="102000" sy="102000" algn="ctr" rotWithShape="0">
              <a:prstClr val="black">
                <a:alpha val="40000"/>
              </a:prstClr>
            </a:outerShdw>
          </a:effectLst>
        </p:spPr>
      </p:pic>
      <p:pic>
        <p:nvPicPr>
          <p:cNvPr id="2" name="Recorded Sound" descr="Recorded Sound">
            <a:hlinkClick r:id="" action="ppaction://media"/>
            <a:extLst>
              <a:ext uri="{FF2B5EF4-FFF2-40B4-BE49-F238E27FC236}">
                <a16:creationId xmlns:a16="http://schemas.microsoft.com/office/drawing/2014/main" id="{5CE90C42-661F-3145-88F4-A07D6765FAD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900959" y="5754720"/>
            <a:ext cx="812800" cy="812800"/>
          </a:xfrm>
          <a:prstGeom prst="rect">
            <a:avLst/>
          </a:prstGeom>
        </p:spPr>
      </p:pic>
    </p:spTree>
    <p:custDataLst>
      <p:tags r:id="rId1"/>
    </p:custDataLst>
    <p:extLst>
      <p:ext uri="{BB962C8B-B14F-4D97-AF65-F5344CB8AC3E}">
        <p14:creationId xmlns:p14="http://schemas.microsoft.com/office/powerpoint/2010/main" val="1628701216"/>
      </p:ext>
    </p:extLst>
  </p:cSld>
  <p:clrMapOvr>
    <a:masterClrMapping/>
  </p:clrMapOvr>
  <mc:AlternateContent xmlns:mc="http://schemas.openxmlformats.org/markup-compatibility/2006">
    <mc:Choice xmlns:p14="http://schemas.microsoft.com/office/powerpoint/2010/main" Requires="p14">
      <p:transition spd="slow" p14:dur="2000" advTm="35407"/>
    </mc:Choice>
    <mc:Fallback>
      <p:transition spd="slow" advTm="354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2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extLst>
    <p:ext uri="{E180D4A7-C9FB-4DFB-919C-405C955672EB}">
      <p14:showEvtLst xmlns:p14="http://schemas.microsoft.com/office/powerpoint/2010/main">
        <p14:playEvt time="333" objId="2"/>
        <p14:stopEvt time="34800" objId="2"/>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FFCC35-6D0C-4EEF-AED2-B74B1925BDB2}"/>
              </a:ext>
            </a:extLst>
          </p:cNvPr>
          <p:cNvPicPr>
            <a:picLocks noChangeAspect="1"/>
          </p:cNvPicPr>
          <p:nvPr/>
        </p:nvPicPr>
        <p:blipFill rotWithShape="1">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rcRect l="2843" r="963" b="2"/>
          <a:stretch/>
        </p:blipFill>
        <p:spPr>
          <a:xfrm>
            <a:off x="7829551" y="3137934"/>
            <a:ext cx="4042410" cy="2770976"/>
          </a:xfrm>
          <a:prstGeom prst="rect">
            <a:avLst/>
          </a:prstGeom>
        </p:spPr>
      </p:pic>
      <p:pic>
        <p:nvPicPr>
          <p:cNvPr id="7" name="Picture 6" descr="ircles-figure.png">
            <a:extLst>
              <a:ext uri="{FF2B5EF4-FFF2-40B4-BE49-F238E27FC236}">
                <a16:creationId xmlns:a16="http://schemas.microsoft.com/office/drawing/2014/main" id="{F11B7F1D-FB37-4D71-B3EE-1EA0224A82B8}"/>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829551" y="473724"/>
            <a:ext cx="4042409" cy="19523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F7CCA4C-B4E7-4FB6-B772-FC82FDFC7778}"/>
              </a:ext>
            </a:extLst>
          </p:cNvPr>
          <p:cNvSpPr>
            <a:spLocks noGrp="1"/>
          </p:cNvSpPr>
          <p:nvPr>
            <p:ph type="title"/>
          </p:nvPr>
        </p:nvSpPr>
        <p:spPr>
          <a:xfrm>
            <a:off x="808637" y="199623"/>
            <a:ext cx="6204984" cy="1344975"/>
          </a:xfrm>
        </p:spPr>
        <p:txBody>
          <a:bodyPr>
            <a:normAutofit/>
          </a:bodyPr>
          <a:lstStyle/>
          <a:p>
            <a:r>
              <a:rPr lang="en-US" sz="4000" b="1" dirty="0">
                <a:solidFill>
                  <a:schemeClr val="accent2">
                    <a:lumMod val="75000"/>
                  </a:schemeClr>
                </a:solidFill>
              </a:rPr>
              <a:t>We are keen to collaborate</a:t>
            </a:r>
            <a:endParaRPr lang="en-GB" sz="4000" b="1" dirty="0">
              <a:solidFill>
                <a:schemeClr val="accent2">
                  <a:lumMod val="75000"/>
                </a:schemeClr>
              </a:solidFill>
            </a:endParaRPr>
          </a:p>
        </p:txBody>
      </p:sp>
      <p:sp>
        <p:nvSpPr>
          <p:cNvPr id="3" name="Content Placeholder 2">
            <a:extLst>
              <a:ext uri="{FF2B5EF4-FFF2-40B4-BE49-F238E27FC236}">
                <a16:creationId xmlns:a16="http://schemas.microsoft.com/office/drawing/2014/main" id="{EE45A6FB-D3A4-4A32-B679-D5D62854EA5D}"/>
              </a:ext>
            </a:extLst>
          </p:cNvPr>
          <p:cNvSpPr>
            <a:spLocks noGrp="1"/>
          </p:cNvSpPr>
          <p:nvPr>
            <p:ph idx="1"/>
          </p:nvPr>
        </p:nvSpPr>
        <p:spPr>
          <a:xfrm>
            <a:off x="808637" y="1326524"/>
            <a:ext cx="7020914" cy="5331853"/>
          </a:xfrm>
        </p:spPr>
        <p:txBody>
          <a:bodyPr>
            <a:normAutofit fontScale="77500" lnSpcReduction="20000"/>
          </a:bodyPr>
          <a:lstStyle/>
          <a:p>
            <a:r>
              <a:rPr lang="en-GB" sz="2600" dirty="0"/>
              <a:t>A wealth of content</a:t>
            </a:r>
          </a:p>
          <a:p>
            <a:pPr marL="0" indent="0">
              <a:lnSpc>
                <a:spcPct val="120000"/>
              </a:lnSpc>
              <a:buNone/>
            </a:pPr>
            <a:r>
              <a:rPr lang="en-GB" sz="1800" dirty="0"/>
              <a:t>‘Develop your coaching skills’ is one of several modules to help you introduce internal mentoring and coaching to your organisations. There are also courses on talent and performance management.</a:t>
            </a:r>
          </a:p>
          <a:p>
            <a:r>
              <a:rPr lang="en-GB" sz="2600" dirty="0"/>
              <a:t>Redesign and brand</a:t>
            </a:r>
          </a:p>
          <a:p>
            <a:pPr marL="0" indent="0">
              <a:lnSpc>
                <a:spcPct val="120000"/>
              </a:lnSpc>
              <a:buNone/>
            </a:pPr>
            <a:r>
              <a:rPr lang="en-GB" sz="1800" dirty="0"/>
              <a:t>We have paid much attention to the look and feel of the courses. However, we are happy for the courses to be rebranded, and redesigned.</a:t>
            </a:r>
          </a:p>
          <a:p>
            <a:r>
              <a:rPr lang="en-GB" sz="2600" dirty="0"/>
              <a:t>Regular updating – </a:t>
            </a:r>
            <a:r>
              <a:rPr lang="en-GB" sz="2600" b="1" dirty="0"/>
              <a:t>Coronavirus and beyond</a:t>
            </a:r>
          </a:p>
          <a:p>
            <a:pPr marL="0" indent="0">
              <a:lnSpc>
                <a:spcPct val="120000"/>
              </a:lnSpc>
              <a:buNone/>
            </a:pPr>
            <a:r>
              <a:rPr lang="en-GB" sz="1800" dirty="0"/>
              <a:t>The courses are all </a:t>
            </a:r>
            <a:r>
              <a:rPr lang="en-GB" sz="1800" b="1" dirty="0"/>
              <a:t>completely up-to-date to include Coronavirus period and beyond</a:t>
            </a:r>
            <a:r>
              <a:rPr lang="en-GB" sz="1800" dirty="0"/>
              <a:t>, with new ideas and approaches being developed all the time. We are happy to find a basis of collaboration where we keep the courses updated for you. </a:t>
            </a:r>
          </a:p>
          <a:p>
            <a:r>
              <a:rPr lang="en-GB" sz="2600" dirty="0"/>
              <a:t>Add-ons</a:t>
            </a:r>
          </a:p>
          <a:p>
            <a:pPr marL="0" indent="0">
              <a:lnSpc>
                <a:spcPct val="120000"/>
              </a:lnSpc>
              <a:buNone/>
            </a:pPr>
            <a:r>
              <a:rPr lang="en-GB" sz="1800" dirty="0"/>
              <a:t>The courses are designed for asynchronous learning. Possible add-ons include, facilitated group working either online, or in a physical classroom, webinars, personal tutoring, marking and assessment of assignments. We are happy to provide these services, if required.</a:t>
            </a:r>
          </a:p>
          <a:p>
            <a:pPr>
              <a:lnSpc>
                <a:spcPct val="120000"/>
              </a:lnSpc>
            </a:pPr>
            <a:r>
              <a:rPr lang="en-GB" sz="2600" dirty="0"/>
              <a:t>Platform and Learning Management System</a:t>
            </a:r>
          </a:p>
          <a:p>
            <a:pPr marL="0" indent="0">
              <a:lnSpc>
                <a:spcPct val="120000"/>
              </a:lnSpc>
              <a:buNone/>
            </a:pPr>
            <a:r>
              <a:rPr lang="en-GB" sz="2000" dirty="0"/>
              <a:t>The courses are currently hosted on the Canvas platform and have a full LMS . The content can be migrated to your platform if you require.</a:t>
            </a:r>
          </a:p>
          <a:p>
            <a:pPr marL="0" indent="0">
              <a:lnSpc>
                <a:spcPct val="120000"/>
              </a:lnSpc>
              <a:buNone/>
            </a:pPr>
            <a:endParaRPr lang="en-GB" sz="1600" dirty="0"/>
          </a:p>
          <a:p>
            <a:pPr marL="0" indent="0">
              <a:buNone/>
            </a:pPr>
            <a:endParaRPr lang="en-GB" sz="1600" dirty="0"/>
          </a:p>
          <a:p>
            <a:pPr marL="0" indent="0">
              <a:buNone/>
            </a:pPr>
            <a:endParaRPr lang="en-GB" sz="1600" dirty="0"/>
          </a:p>
          <a:p>
            <a:pPr marL="0" indent="0">
              <a:buNone/>
            </a:pPr>
            <a:endParaRPr lang="en-GB" sz="1600" dirty="0"/>
          </a:p>
          <a:p>
            <a:pPr marL="0" indent="0">
              <a:buNone/>
            </a:pPr>
            <a:endParaRPr lang="en-GB" sz="1600" dirty="0"/>
          </a:p>
        </p:txBody>
      </p:sp>
      <p:sp>
        <p:nvSpPr>
          <p:cNvPr id="6" name="TextBox 5">
            <a:extLst>
              <a:ext uri="{FF2B5EF4-FFF2-40B4-BE49-F238E27FC236}">
                <a16:creationId xmlns:a16="http://schemas.microsoft.com/office/drawing/2014/main" id="{525DCAFC-046D-4D27-BFD0-1CA751BC8463}"/>
              </a:ext>
            </a:extLst>
          </p:cNvPr>
          <p:cNvSpPr txBox="1"/>
          <p:nvPr/>
        </p:nvSpPr>
        <p:spPr>
          <a:xfrm>
            <a:off x="9564919" y="5708855"/>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6" tooltip="http://eaphumanresources.wikispaces.com/HR+Development+Practices"/>
              </a:rPr>
              <a:t>This Photo</a:t>
            </a:r>
            <a:r>
              <a:rPr lang="en-GB" sz="700">
                <a:solidFill>
                  <a:srgbClr val="FFFFFF"/>
                </a:solidFill>
              </a:rPr>
              <a:t> by Unknown Author is licensed under </a:t>
            </a:r>
            <a:r>
              <a:rPr lang="en-GB" sz="700">
                <a:solidFill>
                  <a:srgbClr val="FFFFFF"/>
                </a:solidFill>
                <a:hlinkClick r:id="rId8" tooltip="https://creativecommons.org/licenses/by-sa/3.0/"/>
              </a:rPr>
              <a:t>CC BY-SA</a:t>
            </a:r>
            <a:endParaRPr lang="en-GB" sz="700">
              <a:solidFill>
                <a:srgbClr val="FFFFFF"/>
              </a:solidFill>
            </a:endParaRPr>
          </a:p>
        </p:txBody>
      </p:sp>
      <p:pic>
        <p:nvPicPr>
          <p:cNvPr id="8" name="Recorded Sound" descr="Recorded Sound">
            <a:hlinkClick r:id="" action="ppaction://media"/>
            <a:extLst>
              <a:ext uri="{FF2B5EF4-FFF2-40B4-BE49-F238E27FC236}">
                <a16:creationId xmlns:a16="http://schemas.microsoft.com/office/drawing/2014/main" id="{53F55672-B26F-534B-8CEA-58855429E2BE}"/>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0684096" y="5845577"/>
            <a:ext cx="812800" cy="812800"/>
          </a:xfrm>
          <a:prstGeom prst="rect">
            <a:avLst/>
          </a:prstGeom>
        </p:spPr>
      </p:pic>
    </p:spTree>
    <p:custDataLst>
      <p:tags r:id="rId1"/>
    </p:custDataLst>
    <p:extLst>
      <p:ext uri="{BB962C8B-B14F-4D97-AF65-F5344CB8AC3E}">
        <p14:creationId xmlns:p14="http://schemas.microsoft.com/office/powerpoint/2010/main" val="4277411170"/>
      </p:ext>
    </p:extLst>
  </p:cSld>
  <p:clrMapOvr>
    <a:masterClrMapping/>
  </p:clrMapOvr>
  <mc:AlternateContent xmlns:mc="http://schemas.openxmlformats.org/markup-compatibility/2006">
    <mc:Choice xmlns:p14="http://schemas.microsoft.com/office/powerpoint/2010/main" Requires="p14">
      <p:transition spd="slow" p14:dur="2000" advTm="16892"/>
    </mc:Choice>
    <mc:Fallback>
      <p:transition spd="slow" advTm="168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69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extLst>
    <p:ext uri="{E180D4A7-C9FB-4DFB-919C-405C955672EB}">
      <p14:showEvtLst xmlns:p14="http://schemas.microsoft.com/office/powerpoint/2010/main">
        <p14:playEvt time="379" objId="8"/>
        <p14:stopEvt time="16305" objId="8"/>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42037" y="907768"/>
            <a:ext cx="4057405" cy="1959613"/>
          </a:xfrm>
          <a:prstGeom prst="rect">
            <a:avLst/>
          </a:prstGeom>
        </p:spPr>
      </p:pic>
      <p:sp>
        <p:nvSpPr>
          <p:cNvPr id="2" name="TextBox 1"/>
          <p:cNvSpPr txBox="1"/>
          <p:nvPr/>
        </p:nvSpPr>
        <p:spPr>
          <a:xfrm>
            <a:off x="1440223" y="3990620"/>
            <a:ext cx="9308592" cy="2123658"/>
          </a:xfrm>
          <a:prstGeom prst="rect">
            <a:avLst/>
          </a:prstGeom>
          <a:noFill/>
        </p:spPr>
        <p:txBody>
          <a:bodyPr wrap="square" rtlCol="0">
            <a:spAutoFit/>
          </a:bodyPr>
          <a:lstStyle/>
          <a:p>
            <a:pPr algn="ctr"/>
            <a:r>
              <a:rPr lang="en-US" sz="4400" b="1" dirty="0">
                <a:solidFill>
                  <a:schemeClr val="accent2">
                    <a:lumMod val="75000"/>
                  </a:schemeClr>
                </a:solidFill>
              </a:rPr>
              <a:t>NEW WORLD TALENT</a:t>
            </a:r>
          </a:p>
          <a:p>
            <a:pPr algn="ctr"/>
            <a:r>
              <a:rPr lang="en-US" sz="4400" b="1" dirty="0">
                <a:solidFill>
                  <a:schemeClr val="accent2"/>
                </a:solidFill>
              </a:rPr>
              <a:t>Develop your coaching skills</a:t>
            </a:r>
            <a:endParaRPr lang="en-US" sz="4400" dirty="0">
              <a:solidFill>
                <a:schemeClr val="accent2"/>
              </a:solidFill>
            </a:endParaRPr>
          </a:p>
          <a:p>
            <a:pPr algn="ctr"/>
            <a:endParaRPr lang="en-US" sz="4400" b="1" dirty="0">
              <a:solidFill>
                <a:schemeClr val="accent2">
                  <a:lumMod val="75000"/>
                </a:schemeClr>
              </a:solidFill>
            </a:endParaRPr>
          </a:p>
        </p:txBody>
      </p:sp>
      <p:sp>
        <p:nvSpPr>
          <p:cNvPr id="7" name="TextBox 6"/>
          <p:cNvSpPr txBox="1"/>
          <p:nvPr/>
        </p:nvSpPr>
        <p:spPr>
          <a:xfrm>
            <a:off x="2601155" y="5488567"/>
            <a:ext cx="6986727" cy="923330"/>
          </a:xfrm>
          <a:prstGeom prst="rect">
            <a:avLst/>
          </a:prstGeom>
          <a:noFill/>
        </p:spPr>
        <p:txBody>
          <a:bodyPr wrap="square" rtlCol="0">
            <a:spAutoFit/>
          </a:bodyPr>
          <a:lstStyle/>
          <a:p>
            <a:pPr algn="ctr"/>
            <a:r>
              <a:rPr lang="en-US" dirty="0"/>
              <a:t>Contact: </a:t>
            </a:r>
            <a:r>
              <a:rPr lang="en-US" dirty="0">
                <a:hlinkClick r:id="rId6"/>
              </a:rPr>
              <a:t>janice@thescalagroup.co.uk</a:t>
            </a:r>
            <a:endParaRPr lang="en-US" dirty="0"/>
          </a:p>
          <a:p>
            <a:pPr algn="ctr"/>
            <a:r>
              <a:rPr lang="en-US" dirty="0"/>
              <a:t>£100 plus VAT per person to include £10 donation to NHS</a:t>
            </a:r>
          </a:p>
          <a:p>
            <a:pPr algn="ctr"/>
            <a:r>
              <a:rPr lang="en-US" dirty="0"/>
              <a:t>Overseas delegates £100 to include donation for COVID-19 healthcare</a:t>
            </a:r>
          </a:p>
        </p:txBody>
      </p:sp>
      <p:sp>
        <p:nvSpPr>
          <p:cNvPr id="3" name="TextBox 2">
            <a:extLst>
              <a:ext uri="{FF2B5EF4-FFF2-40B4-BE49-F238E27FC236}">
                <a16:creationId xmlns:a16="http://schemas.microsoft.com/office/drawing/2014/main" id="{7AA9B6EC-4DC4-4EEE-9B94-69D84C583968}"/>
              </a:ext>
            </a:extLst>
          </p:cNvPr>
          <p:cNvSpPr txBox="1"/>
          <p:nvPr/>
        </p:nvSpPr>
        <p:spPr>
          <a:xfrm>
            <a:off x="4230227" y="2678559"/>
            <a:ext cx="3728585" cy="1107996"/>
          </a:xfrm>
          <a:prstGeom prst="rect">
            <a:avLst/>
          </a:prstGeom>
          <a:noFill/>
        </p:spPr>
        <p:txBody>
          <a:bodyPr wrap="none" rtlCol="0">
            <a:spAutoFit/>
          </a:bodyPr>
          <a:lstStyle/>
          <a:p>
            <a:r>
              <a:rPr lang="en-US" sz="6600" dirty="0"/>
              <a:t>Thank You</a:t>
            </a:r>
            <a:endParaRPr lang="en-GB" sz="6600" dirty="0"/>
          </a:p>
        </p:txBody>
      </p:sp>
      <p:pic>
        <p:nvPicPr>
          <p:cNvPr id="5" name="Recorded Sound" descr="Recorded Sound">
            <a:hlinkClick r:id="" action="ppaction://media"/>
            <a:extLst>
              <a:ext uri="{FF2B5EF4-FFF2-40B4-BE49-F238E27FC236}">
                <a16:creationId xmlns:a16="http://schemas.microsoft.com/office/drawing/2014/main" id="{CEB472B5-3348-8447-A938-AD9B0489DAC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550706" y="5387665"/>
            <a:ext cx="812800" cy="812800"/>
          </a:xfrm>
          <a:prstGeom prst="rect">
            <a:avLst/>
          </a:prstGeom>
        </p:spPr>
      </p:pic>
    </p:spTree>
    <p:custDataLst>
      <p:tags r:id="rId1"/>
    </p:custDataLst>
    <p:extLst>
      <p:ext uri="{BB962C8B-B14F-4D97-AF65-F5344CB8AC3E}">
        <p14:creationId xmlns:p14="http://schemas.microsoft.com/office/powerpoint/2010/main" val="1561112980"/>
      </p:ext>
    </p:extLst>
  </p:cSld>
  <p:clrMapOvr>
    <a:masterClrMapping/>
  </p:clrMapOvr>
  <mc:AlternateContent xmlns:mc="http://schemas.openxmlformats.org/markup-compatibility/2006">
    <mc:Choice xmlns:p14="http://schemas.microsoft.com/office/powerpoint/2010/main" Requires="p14">
      <p:transition spd="slow" p14:dur="2000" advTm="24357"/>
    </mc:Choice>
    <mc:Fallback>
      <p:transition spd="slow" advTm="243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431" objId="5"/>
        <p14:stopEvt time="24357" objId="5"/>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1.5"/>
</p:tagLst>
</file>

<file path=ppt/tags/tag2.xml><?xml version="1.0" encoding="utf-8"?>
<p:tagLst xmlns:a="http://schemas.openxmlformats.org/drawingml/2006/main" xmlns:r="http://schemas.openxmlformats.org/officeDocument/2006/relationships" xmlns:p="http://schemas.openxmlformats.org/presentationml/2006/main">
  <p:tag name="TIMING" val="|0.3"/>
</p:tagLst>
</file>

<file path=ppt/tags/tag3.xml><?xml version="1.0" encoding="utf-8"?>
<p:tagLst xmlns:a="http://schemas.openxmlformats.org/drawingml/2006/main" xmlns:r="http://schemas.openxmlformats.org/officeDocument/2006/relationships" xmlns:p="http://schemas.openxmlformats.org/presentationml/2006/main">
  <p:tag name="TIMING" val="|0.4"/>
</p:tagLst>
</file>

<file path=ppt/tags/tag4.xml><?xml version="1.0" encoding="utf-8"?>
<p:tagLst xmlns:a="http://schemas.openxmlformats.org/drawingml/2006/main" xmlns:r="http://schemas.openxmlformats.org/officeDocument/2006/relationships" xmlns:p="http://schemas.openxmlformats.org/presentationml/2006/main">
  <p:tag name="TIMING" val="|0.3"/>
</p:tagLst>
</file>

<file path=ppt/tags/tag5.xml><?xml version="1.0" encoding="utf-8"?>
<p:tagLst xmlns:a="http://schemas.openxmlformats.org/drawingml/2006/main" xmlns:r="http://schemas.openxmlformats.org/officeDocument/2006/relationships" xmlns:p="http://schemas.openxmlformats.org/presentationml/2006/main">
  <p:tag name="TIMING" val="|0.5"/>
</p:tagLst>
</file>

<file path=ppt/tags/tag6.xml><?xml version="1.0" encoding="utf-8"?>
<p:tagLst xmlns:a="http://schemas.openxmlformats.org/drawingml/2006/main" xmlns:r="http://schemas.openxmlformats.org/officeDocument/2006/relationships" xmlns:p="http://schemas.openxmlformats.org/presentationml/2006/main">
  <p:tag name="TIMING" val="|0.4"/>
</p:tagLst>
</file>

<file path=ppt/tags/tag7.xml><?xml version="1.0" encoding="utf-8"?>
<p:tagLst xmlns:a="http://schemas.openxmlformats.org/drawingml/2006/main" xmlns:r="http://schemas.openxmlformats.org/officeDocument/2006/relationships" xmlns:p="http://schemas.openxmlformats.org/presentationml/2006/main">
  <p:tag name="TIMING" val="|0.3"/>
</p:tagLst>
</file>

<file path=ppt/tags/tag8.xml><?xml version="1.0" encoding="utf-8"?>
<p:tagLst xmlns:a="http://schemas.openxmlformats.org/drawingml/2006/main" xmlns:r="http://schemas.openxmlformats.org/officeDocument/2006/relationships" xmlns:p="http://schemas.openxmlformats.org/presentationml/2006/main">
  <p:tag name="TIMING" val="|0.4"/>
</p:tagLst>
</file>

<file path=ppt/tags/tag9.xml><?xml version="1.0" encoding="utf-8"?>
<p:tagLst xmlns:a="http://schemas.openxmlformats.org/drawingml/2006/main" xmlns:r="http://schemas.openxmlformats.org/officeDocument/2006/relationships" xmlns:p="http://schemas.openxmlformats.org/presentationml/2006/main">
  <p:tag name="TIMING" val="|0.3"/>
</p:tagLst>
</file>

<file path=ppt/tags/tag10.xml><?xml version="1.0" encoding="utf-8"?>
<p:tagLst xmlns:a="http://schemas.openxmlformats.org/drawingml/2006/main" xmlns:r="http://schemas.openxmlformats.org/officeDocument/2006/relationships" xmlns:p="http://schemas.openxmlformats.org/presentationml/2006/main">
  <p:tag name="TIMING" val="|0.3"/>
</p:tagLst>
</file>

<file path=ppt/tags/tag11.xml><?xml version="1.0" encoding="utf-8"?>
<p:tagLst xmlns:a="http://schemas.openxmlformats.org/drawingml/2006/main" xmlns:r="http://schemas.openxmlformats.org/officeDocument/2006/relationships" xmlns:p="http://schemas.openxmlformats.org/presentationml/2006/main">
  <p:tag name="TIMING" val="|0.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TotalTime>
  <Words>1258</Words>
  <Application>Microsoft Macintosh PowerPoint</Application>
  <PresentationFormat>Widescreen</PresentationFormat>
  <Paragraphs>117</Paragraphs>
  <Slides>11</Slides>
  <Notes>4</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LatoWeb</vt:lpstr>
      <vt:lpstr>Office Theme</vt:lpstr>
      <vt:lpstr>PowerPoint Presentation</vt:lpstr>
      <vt:lpstr>Develop your coaching skills online</vt:lpstr>
      <vt:lpstr>PowerPoint Presentation</vt:lpstr>
      <vt:lpstr>Why is New World Talent different?</vt:lpstr>
      <vt:lpstr>Methodology</vt:lpstr>
      <vt:lpstr>  Practise makes perfect </vt:lpstr>
      <vt:lpstr>Activities</vt:lpstr>
      <vt:lpstr>Reflection and Action</vt:lpstr>
      <vt:lpstr>Who are we?  </vt:lpstr>
      <vt:lpstr>We are keen to collaborate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Janice Caplan</dc:creator>
  <cp:lastModifiedBy>Janice Caplan</cp:lastModifiedBy>
  <cp:revision>9</cp:revision>
  <dcterms:created xsi:type="dcterms:W3CDTF">2020-04-16T12:51:46Z</dcterms:created>
  <dcterms:modified xsi:type="dcterms:W3CDTF">2020-04-16T17:53:31Z</dcterms:modified>
</cp:coreProperties>
</file>